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302" r:id="rId24"/>
    <p:sldId id="282" r:id="rId25"/>
    <p:sldId id="283" r:id="rId26"/>
    <p:sldId id="284" r:id="rId27"/>
    <p:sldId id="285" r:id="rId28"/>
    <p:sldId id="286" r:id="rId29"/>
    <p:sldId id="281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335" r:id="rId60"/>
    <p:sldId id="336" r:id="rId61"/>
    <p:sldId id="337" r:id="rId62"/>
    <p:sldId id="338" r:id="rId63"/>
    <p:sldId id="339" r:id="rId64"/>
    <p:sldId id="341" r:id="rId65"/>
    <p:sldId id="340" r:id="rId6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43352-9FE4-4CA1-80BF-813BCBB49022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84DE0-384F-4045-9BBC-CE66511A86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58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4DE0-384F-4045-9BBC-CE66511A867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251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4DE0-384F-4045-9BBC-CE66511A867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8445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4DE0-384F-4045-9BBC-CE66511A867D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989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45BC7D-DED2-332C-8B87-DFC2C03F6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AD533C-42D2-46EE-04F6-306361A7D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02FD38-6BB9-AC32-4E53-C6515F918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E963-F5A3-4906-9D61-2676CC894B26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7C0A99-9130-8375-6DA7-A94B502A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EB9D3C-4DA4-DDC6-AB20-E5D94D2BC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9BF5-4EF4-4F9D-B485-37176D2DC4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628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1C6DA-16F9-9141-F375-6A3AD373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DBCB91-5A36-FD56-B345-D5CF53AFD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E2DFC3-63EC-632B-98F6-3F50F4DD3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E963-F5A3-4906-9D61-2676CC894B26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5EB97A-0040-ADF1-A6AD-882E456C5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71F05F-1B8E-DEB7-679E-91D166564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9BF5-4EF4-4F9D-B485-37176D2DC4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142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310900A-33F8-AE8E-E9AE-365611326D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4F8D6FF-2A37-922D-410A-57597DE08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E2D780-D8B4-083B-0917-0A45409CF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E963-F5A3-4906-9D61-2676CC894B26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13D11D-3F4F-14F9-489E-060AA4F8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7D97D9-8ABF-5323-683A-AF7C93BD2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9BF5-4EF4-4F9D-B485-37176D2DC4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7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D99273-B1CD-46B3-1B40-72947CDD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66FB97-5EA8-200E-B717-93A1A7A4E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813B77-3F3D-76F3-7EC6-A68891FB6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E963-F5A3-4906-9D61-2676CC894B26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4F3475-B236-AC6B-1157-F9770546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DE7F57-785C-0A1D-547C-E4E1F2A22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9BF5-4EF4-4F9D-B485-37176D2DC4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7822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01E5E-FC0F-BE5F-40E3-3847885B4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0BE436-7B14-A06C-1A16-D4DD31801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EE2A35-830E-B360-B556-D7769D720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E963-F5A3-4906-9D61-2676CC894B26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F67C44-1DFC-7B5B-72EC-7494E1ED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A0C703-7BAD-824F-DE34-D03970B0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9BF5-4EF4-4F9D-B485-37176D2DC4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91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D3D9D-8F16-4FBD-3425-71AFD1F1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2CD2F7-D760-E996-8F16-C57E3783F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05788A8-B1B3-F099-EDDA-68CA6D698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794EAD-D1BC-F778-80E7-E2DE46657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E963-F5A3-4906-9D61-2676CC894B26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2C49B9-AB48-A34A-EC79-16E7C2B25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84B8370-6D30-CCC8-91F5-12DC9532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9BF5-4EF4-4F9D-B485-37176D2DC4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96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4106B-F4A9-4585-E1DA-1CADB676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C4292A-6CD2-9497-FCD5-75BA6D783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1CAB4A-ED1A-3A22-3F86-0E4C979BE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F2CC9E9-608C-7149-45FD-FF15E744AC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C14227E-23A9-C5D4-773A-72F634414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190DFB5-859D-8ECC-A17A-EE06888B0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E963-F5A3-4906-9D61-2676CC894B26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DBC3B58-7A24-CC21-BDE5-6A1C99A0F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6128-0219-EF7D-AE8A-F6A6C9C7F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9BF5-4EF4-4F9D-B485-37176D2DC4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311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32F7FD-A09F-A657-AE4E-26CAC2A1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C74AFAA-367A-97E0-FF4A-7CA4B57FE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E963-F5A3-4906-9D61-2676CC894B26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4AD14B-C0C6-B2B0-5DC6-CDFBA0CCF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295A1D3-127B-73AD-CC6A-387C1CC9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9BF5-4EF4-4F9D-B485-37176D2DC4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121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E3894BA-3DFC-EA56-F39E-7742B8AA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E963-F5A3-4906-9D61-2676CC894B26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658CA10-AF2F-F9FD-2DBD-0C10E0E3B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BD97B95-D4F7-4AB9-FA6A-E81F4F23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9BF5-4EF4-4F9D-B485-37176D2DC4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64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E60F4-9735-B56F-7E6B-3A96ED23B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114E2E-A3B3-D4E5-06C1-AFE6E3A1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E3FBCF-CF65-D0F8-3ED2-E05C7642E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77C99D-B402-BA17-164D-EC281C009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E963-F5A3-4906-9D61-2676CC894B26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111CAE-1C6C-E1BE-8320-4D38B582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FCF0BF-8776-8389-8619-30019CF8B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9BF5-4EF4-4F9D-B485-37176D2DC4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8436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8A2B65-3F8A-4E90-DEAC-6AD02F1E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D4ED749-ECE7-70B3-8459-806B57FE8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B9BDFD-CAB0-6BCF-23E8-0FD24E64E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E11F59-C4A0-32F8-FC6A-942AE3D5A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E963-F5A3-4906-9D61-2676CC894B26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0BD5AC1-41B3-9F2C-3ADD-895B425E2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8CC276-BF4E-3BC8-620B-5C87BD87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9BF5-4EF4-4F9D-B485-37176D2DC4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4779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94DB042-192D-6B91-453A-57E16417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AD8B94-3214-2351-E72A-21DBED6C2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5DA5F5-9147-1FB2-9708-C658F82FD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7CE963-F5A3-4906-9D61-2676CC894B26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A3CE8B-7801-371B-A57A-A37043F80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A2B3A2-79B9-D356-DA63-8AEB85741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209BF5-4EF4-4F9D-B485-37176D2DC4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3938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Jogo de tabuleiro colorido">
            <a:extLst>
              <a:ext uri="{FF2B5EF4-FFF2-40B4-BE49-F238E27FC236}">
                <a16:creationId xmlns:a16="http://schemas.microsoft.com/office/drawing/2014/main" id="{5B06011B-89A2-578D-DF15-7F37E27290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18D94E-EBEB-53A6-CE3F-46634E48B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Jogo do mario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7A8ED9-2FD8-D35F-26BE-19ACCF4F3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JavaScript e CSS</a:t>
            </a:r>
          </a:p>
        </p:txBody>
      </p:sp>
    </p:spTree>
    <p:extLst>
      <p:ext uri="{BB962C8B-B14F-4D97-AF65-F5344CB8AC3E}">
        <p14:creationId xmlns:p14="http://schemas.microsoft.com/office/powerpoint/2010/main" val="3793830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96CFB8-A66E-0664-61D1-692DB6E36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945C8C-3DA4-3485-DA52-BAE4DDE8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8D461F3-18FB-EBFC-598A-6EBB8EFF2016}"/>
              </a:ext>
            </a:extLst>
          </p:cNvPr>
          <p:cNvSpPr txBox="1"/>
          <p:nvPr/>
        </p:nvSpPr>
        <p:spPr>
          <a:xfrm>
            <a:off x="8869680" y="1690688"/>
            <a:ext cx="2484120" cy="424731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Agora vamos fazer a animação do tubo, para que ele entre pela direita e saia pela esquerda. Vamos mexer na propriedade </a:t>
            </a:r>
            <a:r>
              <a:rPr lang="pt-BR" dirty="0" err="1"/>
              <a:t>right</a:t>
            </a:r>
            <a:r>
              <a:rPr lang="pt-BR" dirty="0"/>
              <a:t>. Quando eu coloco 0 ele fica na direita, e com 100% ele vai sair do quadro a esquerda. </a:t>
            </a:r>
            <a:r>
              <a:rPr lang="pt-BR" dirty="0" err="1"/>
              <a:t>Entao</a:t>
            </a:r>
            <a:r>
              <a:rPr lang="pt-BR" dirty="0"/>
              <a:t> vamos começar a animação com </a:t>
            </a:r>
            <a:r>
              <a:rPr lang="pt-BR" dirty="0" err="1"/>
              <a:t>right</a:t>
            </a:r>
            <a:r>
              <a:rPr lang="pt-BR" dirty="0"/>
              <a:t> 0 ate o final da tela a esquerda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3723336-DE35-0B17-4BD3-6FC3DA536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869816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224281-CAB7-D16D-7551-2AC1F7A39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7CAAD5-E607-2124-80FF-4798E466D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DB8C85-22CD-9941-EDED-D2F4E10FB19D}"/>
              </a:ext>
            </a:extLst>
          </p:cNvPr>
          <p:cNvSpPr txBox="1"/>
          <p:nvPr/>
        </p:nvSpPr>
        <p:spPr>
          <a:xfrm>
            <a:off x="8869680" y="1690688"/>
            <a:ext cx="2484120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Quando ele sair da tela, a gente não quer que ele </a:t>
            </a:r>
            <a:r>
              <a:rPr lang="pt-BR" dirty="0" err="1"/>
              <a:t>apareca</a:t>
            </a:r>
            <a:r>
              <a:rPr lang="pt-BR" dirty="0"/>
              <a:t> então vamos esconder tudo que estiver fora </a:t>
            </a:r>
            <a:r>
              <a:rPr lang="pt-BR" dirty="0" err="1"/>
              <a:t>ta</a:t>
            </a:r>
            <a:r>
              <a:rPr lang="pt-BR" dirty="0"/>
              <a:t> tela com </a:t>
            </a:r>
            <a:r>
              <a:rPr lang="pt-BR" dirty="0" err="1"/>
              <a:t>overflow:hidden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EF1AD6F-F503-F31B-FF20-60BB2002C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72725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6DA15-5E29-63BA-BA7B-66B33E64E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508C6-C2F2-CC87-6486-125249DE5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87E08A0-5563-CC5C-9F5F-D16757697303}"/>
              </a:ext>
            </a:extLst>
          </p:cNvPr>
          <p:cNvSpPr txBox="1"/>
          <p:nvPr/>
        </p:nvSpPr>
        <p:spPr>
          <a:xfrm>
            <a:off x="8869680" y="1690688"/>
            <a:ext cx="2484120" cy="203132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Para a animação , usamos </a:t>
            </a:r>
            <a:r>
              <a:rPr lang="pt-BR" dirty="0" err="1"/>
              <a:t>keyframes</a:t>
            </a:r>
            <a:r>
              <a:rPr lang="pt-BR" dirty="0"/>
              <a:t>. O </a:t>
            </a:r>
            <a:r>
              <a:rPr lang="pt-BR" dirty="0" err="1"/>
              <a:t>keyframes</a:t>
            </a:r>
            <a:r>
              <a:rPr lang="pt-BR" dirty="0"/>
              <a:t> ter um começo e um fim</a:t>
            </a:r>
          </a:p>
          <a:p>
            <a:r>
              <a:rPr lang="pt-BR" dirty="0"/>
              <a:t>Temos também que colocar um nome para ele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6B5B8D35-6A75-89B2-034A-84C0FFFD6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97964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176C35-245F-DC22-4392-D8071A1D9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DCC46-AD58-D3DC-3DF8-34C79964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32ECC4A-145A-E90D-8810-2DAA3DF30199}"/>
              </a:ext>
            </a:extLst>
          </p:cNvPr>
          <p:cNvSpPr txBox="1"/>
          <p:nvPr/>
        </p:nvSpPr>
        <p:spPr>
          <a:xfrm>
            <a:off x="8869680" y="1690688"/>
            <a:ext cx="2484120" cy="286232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 err="1"/>
              <a:t>Entao</a:t>
            </a:r>
            <a:r>
              <a:rPr lang="pt-BR" dirty="0"/>
              <a:t> ele começa com zero e termina com 100%</a:t>
            </a:r>
          </a:p>
          <a:p>
            <a:r>
              <a:rPr lang="pt-BR" dirty="0"/>
              <a:t>Agora a gente </a:t>
            </a:r>
            <a:r>
              <a:rPr lang="pt-BR" dirty="0" err="1"/>
              <a:t>so</a:t>
            </a:r>
            <a:r>
              <a:rPr lang="pt-BR" dirty="0"/>
              <a:t> precisa chamar essa animação.</a:t>
            </a:r>
          </a:p>
          <a:p>
            <a:r>
              <a:rPr lang="pt-BR" dirty="0"/>
              <a:t>Para isso a gente vai </a:t>
            </a:r>
            <a:r>
              <a:rPr lang="pt-BR" dirty="0" err="1"/>
              <a:t>la</a:t>
            </a:r>
            <a:r>
              <a:rPr lang="pt-BR" dirty="0"/>
              <a:t> no tubo, na classe </a:t>
            </a:r>
            <a:r>
              <a:rPr lang="pt-BR" dirty="0" err="1"/>
              <a:t>pipe</a:t>
            </a:r>
            <a:r>
              <a:rPr lang="pt-BR" dirty="0"/>
              <a:t> e colocamos a </a:t>
            </a:r>
            <a:r>
              <a:rPr lang="pt-BR" dirty="0" err="1"/>
              <a:t>animacao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B86941B-D17F-429F-DA33-E5A1D8C4A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127859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385EE8-AF65-8EFA-40E7-9F22E7AB9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4AC96-B5CF-FB28-5B98-E4848FB3D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39819D5-8B19-424F-060F-3AD454341360}"/>
              </a:ext>
            </a:extLst>
          </p:cNvPr>
          <p:cNvSpPr txBox="1"/>
          <p:nvPr/>
        </p:nvSpPr>
        <p:spPr>
          <a:xfrm>
            <a:off x="8869680" y="1690688"/>
            <a:ext cx="2484120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 animação precisa de um tempo e um modo, o tempo colocamos 2segundos e no modo </a:t>
            </a:r>
            <a:r>
              <a:rPr lang="pt-BR" dirty="0" err="1"/>
              <a:t>infinite</a:t>
            </a:r>
            <a:r>
              <a:rPr lang="pt-BR" dirty="0"/>
              <a:t> ele ai ficar em loop</a:t>
            </a:r>
          </a:p>
          <a:p>
            <a:r>
              <a:rPr lang="pt-BR" dirty="0"/>
              <a:t>Tirar o right:100% do </a:t>
            </a:r>
            <a:r>
              <a:rPr lang="pt-BR" dirty="0" err="1"/>
              <a:t>pipe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2D6038E-4206-C71A-001B-87C1E23BA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490655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3119C7-8C15-EA67-820B-BC578B887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9F072-BA3B-8979-16CA-EF4A3A9A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057E1B1-EAC8-385C-6F20-D44D60EE8A33}"/>
              </a:ext>
            </a:extLst>
          </p:cNvPr>
          <p:cNvSpPr txBox="1"/>
          <p:nvPr/>
        </p:nvSpPr>
        <p:spPr>
          <a:xfrm>
            <a:off x="8869680" y="1690688"/>
            <a:ext cx="2484120" cy="203132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 animação começa devagar e vai aumentando a velocidade depois diminui. Pra ficar constante colocamos a propriedade linear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2D30D6B-5569-1FDC-C851-3BF64B700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458679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5A310-F6B1-3948-4C9A-F93C06EBF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432B3F-CFCD-6467-6170-BAACD22BE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F1BE40-5071-F31F-43C3-B69EACEB3039}"/>
              </a:ext>
            </a:extLst>
          </p:cNvPr>
          <p:cNvSpPr txBox="1"/>
          <p:nvPr/>
        </p:nvSpPr>
        <p:spPr>
          <a:xfrm>
            <a:off x="8869680" y="1690688"/>
            <a:ext cx="2484120" cy="424731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Testando a gente </a:t>
            </a:r>
            <a:r>
              <a:rPr lang="pt-BR" dirty="0" err="1"/>
              <a:t>ve</a:t>
            </a:r>
            <a:r>
              <a:rPr lang="pt-BR" dirty="0"/>
              <a:t> que na direita o tubo aparece do nada, mas queremos que ele </a:t>
            </a:r>
            <a:r>
              <a:rPr lang="pt-BR" dirty="0" err="1"/>
              <a:t>apareca</a:t>
            </a:r>
            <a:r>
              <a:rPr lang="pt-BR" dirty="0"/>
              <a:t> entrando na tela. </a:t>
            </a:r>
            <a:r>
              <a:rPr lang="pt-BR" dirty="0" err="1"/>
              <a:t>Entao</a:t>
            </a:r>
            <a:r>
              <a:rPr lang="pt-BR" dirty="0"/>
              <a:t> temos que fazer ele começar antes da tela, colocando um </a:t>
            </a:r>
            <a:r>
              <a:rPr lang="pt-BR" dirty="0" err="1"/>
              <a:t>right</a:t>
            </a:r>
            <a:r>
              <a:rPr lang="pt-BR" dirty="0"/>
              <a:t> negativo com a largura do tubo.</a:t>
            </a:r>
          </a:p>
          <a:p>
            <a:r>
              <a:rPr lang="pt-BR" dirty="0"/>
              <a:t>Agora ele começa fora </a:t>
            </a:r>
            <a:r>
              <a:rPr lang="pt-BR" dirty="0" err="1"/>
              <a:t>ta</a:t>
            </a:r>
            <a:r>
              <a:rPr lang="pt-BR" dirty="0"/>
              <a:t> tela, mesmo escondido e entra na tela</a:t>
            </a:r>
          </a:p>
        </p:txBody>
      </p:sp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277EA300-46C8-A14A-7FAB-DC3690C24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606869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616B94-41EE-B856-DDA2-CE75B5CF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54259-4A40-1563-38EB-3DCC0D69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95D091A-0948-B538-58CE-4920F4D6584B}"/>
              </a:ext>
            </a:extLst>
          </p:cNvPr>
          <p:cNvSpPr txBox="1"/>
          <p:nvPr/>
        </p:nvSpPr>
        <p:spPr>
          <a:xfrm>
            <a:off x="8869680" y="1690688"/>
            <a:ext cx="24841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Agora testando...</a:t>
            </a:r>
          </a:p>
        </p:txBody>
      </p:sp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8185CC2C-D44B-D428-5B34-245FF681D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45467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29BCA9-61DC-D643-4E98-C3B4D337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152DC-010D-99BF-2928-D14AAEEE3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BAD356F-1B54-CA04-EF63-44DCEE4CA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FB99A90-57E3-5EBD-455F-AE723126F1BC}"/>
              </a:ext>
            </a:extLst>
          </p:cNvPr>
          <p:cNvSpPr txBox="1"/>
          <p:nvPr/>
        </p:nvSpPr>
        <p:spPr>
          <a:xfrm>
            <a:off x="8869680" y="1690688"/>
            <a:ext cx="2484120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Vamos colocar agora o Mario, </a:t>
            </a:r>
            <a:r>
              <a:rPr lang="pt-BR" dirty="0" err="1"/>
              <a:t>la</a:t>
            </a:r>
            <a:r>
              <a:rPr lang="pt-BR" dirty="0"/>
              <a:t> no </a:t>
            </a:r>
            <a:r>
              <a:rPr lang="pt-BR" dirty="0" err="1"/>
              <a:t>html</a:t>
            </a:r>
            <a:endParaRPr lang="pt-BR" dirty="0"/>
          </a:p>
          <a:p>
            <a:r>
              <a:rPr lang="pt-BR" dirty="0"/>
              <a:t>Ele eh um gif animado e vamos colocar uma classe para ele</a:t>
            </a:r>
          </a:p>
        </p:txBody>
      </p:sp>
    </p:spTree>
    <p:extLst>
      <p:ext uri="{BB962C8B-B14F-4D97-AF65-F5344CB8AC3E}">
        <p14:creationId xmlns:p14="http://schemas.microsoft.com/office/powerpoint/2010/main" val="491703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422E2-B9A6-0C45-2F71-FB34E62D3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DE1AC-E83E-62B9-E81C-59E1072BB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2C10B6C-C18F-3CC1-CB6D-05CB27A81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441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688994F-188B-C8C6-F034-70238A7652AC}"/>
              </a:ext>
            </a:extLst>
          </p:cNvPr>
          <p:cNvSpPr txBox="1"/>
          <p:nvPr/>
        </p:nvSpPr>
        <p:spPr>
          <a:xfrm>
            <a:off x="8869680" y="1690688"/>
            <a:ext cx="2484120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No </a:t>
            </a:r>
            <a:r>
              <a:rPr lang="pt-BR" dirty="0" err="1"/>
              <a:t>css</a:t>
            </a:r>
            <a:r>
              <a:rPr lang="pt-BR" dirty="0"/>
              <a:t> vamos colocar um tamanho, um </a:t>
            </a:r>
            <a:r>
              <a:rPr lang="pt-BR" dirty="0" err="1"/>
              <a:t>possition</a:t>
            </a:r>
            <a:r>
              <a:rPr lang="pt-BR" dirty="0"/>
              <a:t> Absolute, e um </a:t>
            </a:r>
            <a:r>
              <a:rPr lang="pt-BR" dirty="0" err="1"/>
              <a:t>bottom</a:t>
            </a:r>
            <a:r>
              <a:rPr lang="pt-BR" dirty="0"/>
              <a:t> 0 para ficar em baixo</a:t>
            </a:r>
          </a:p>
        </p:txBody>
      </p:sp>
    </p:spTree>
    <p:extLst>
      <p:ext uri="{BB962C8B-B14F-4D97-AF65-F5344CB8AC3E}">
        <p14:creationId xmlns:p14="http://schemas.microsoft.com/office/powerpoint/2010/main" val="283933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DD64B5-E35E-D3F2-F0EF-576DAAF3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A4560A3-0D05-78D6-6410-E41B483AE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291FAAC-B758-03F4-27AE-4C6B3CDFCFF0}"/>
              </a:ext>
            </a:extLst>
          </p:cNvPr>
          <p:cNvSpPr txBox="1"/>
          <p:nvPr/>
        </p:nvSpPr>
        <p:spPr>
          <a:xfrm>
            <a:off x="8869680" y="1690688"/>
            <a:ext cx="2484120" cy="258532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Vamos começar criando essa estrutura:</a:t>
            </a:r>
          </a:p>
          <a:p>
            <a:r>
              <a:rPr lang="pt-BR" dirty="0"/>
              <a:t>Uma pasta </a:t>
            </a:r>
            <a:r>
              <a:rPr lang="pt-BR" dirty="0" err="1"/>
              <a:t>css</a:t>
            </a:r>
            <a:r>
              <a:rPr lang="pt-BR" dirty="0"/>
              <a:t> para estilizar e animar, uma pasta </a:t>
            </a:r>
            <a:r>
              <a:rPr lang="pt-BR" dirty="0" err="1"/>
              <a:t>js</a:t>
            </a:r>
            <a:r>
              <a:rPr lang="pt-BR" dirty="0"/>
              <a:t> para o arquivo </a:t>
            </a:r>
            <a:r>
              <a:rPr lang="pt-BR" dirty="0" err="1"/>
              <a:t>js</a:t>
            </a:r>
            <a:r>
              <a:rPr lang="pt-BR" dirty="0"/>
              <a:t>, uma pasta </a:t>
            </a:r>
            <a:r>
              <a:rPr lang="pt-BR" dirty="0" err="1"/>
              <a:t>images</a:t>
            </a:r>
            <a:r>
              <a:rPr lang="pt-BR" dirty="0"/>
              <a:t> para colocar as imagens e um arquivo index.html</a:t>
            </a:r>
          </a:p>
        </p:txBody>
      </p:sp>
    </p:spTree>
    <p:extLst>
      <p:ext uri="{BB962C8B-B14F-4D97-AF65-F5344CB8AC3E}">
        <p14:creationId xmlns:p14="http://schemas.microsoft.com/office/powerpoint/2010/main" val="3520930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0CE7EE-7937-DFFF-FD0E-7E837DD4D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8E7EB-4CEE-FE5B-A49D-8ACC5A31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68CDB26-014B-1629-576A-ED700258F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5F8708A-20BE-0EB4-179F-15FEED0A33D5}"/>
              </a:ext>
            </a:extLst>
          </p:cNvPr>
          <p:cNvSpPr txBox="1"/>
          <p:nvPr/>
        </p:nvSpPr>
        <p:spPr>
          <a:xfrm>
            <a:off x="8869680" y="1690688"/>
            <a:ext cx="248412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Aqui o Mario já aparece em baixo </a:t>
            </a:r>
          </a:p>
        </p:txBody>
      </p:sp>
    </p:spTree>
    <p:extLst>
      <p:ext uri="{BB962C8B-B14F-4D97-AF65-F5344CB8AC3E}">
        <p14:creationId xmlns:p14="http://schemas.microsoft.com/office/powerpoint/2010/main" val="1251099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D10FB1-881D-A1C4-8F94-11EA77CC5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AB452-AF79-E2D7-E60A-14345BCA2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04FEA8A-A434-DD71-E8FE-9BDA95169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B8F7477-85E6-92D3-F3E5-5F807E01D116}"/>
              </a:ext>
            </a:extLst>
          </p:cNvPr>
          <p:cNvSpPr txBox="1"/>
          <p:nvPr/>
        </p:nvSpPr>
        <p:spPr>
          <a:xfrm>
            <a:off x="8869680" y="1690688"/>
            <a:ext cx="2484120" cy="452431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Vamos criar uma animação para fazer o </a:t>
            </a:r>
            <a:r>
              <a:rPr lang="pt-BR" dirty="0" err="1"/>
              <a:t>mario</a:t>
            </a:r>
            <a:r>
              <a:rPr lang="pt-BR" dirty="0"/>
              <a:t> pular. Agora a animação </a:t>
            </a:r>
            <a:r>
              <a:rPr lang="pt-BR" dirty="0" err="1"/>
              <a:t>sera</a:t>
            </a:r>
            <a:r>
              <a:rPr lang="pt-BR" dirty="0"/>
              <a:t> na propriedade </a:t>
            </a:r>
            <a:r>
              <a:rPr lang="pt-BR" dirty="0" err="1"/>
              <a:t>bottom</a:t>
            </a:r>
            <a:r>
              <a:rPr lang="pt-BR" dirty="0"/>
              <a:t>, ele vai começar do </a:t>
            </a:r>
            <a:r>
              <a:rPr lang="pt-BR" dirty="0" err="1"/>
              <a:t>bottom</a:t>
            </a:r>
            <a:r>
              <a:rPr lang="pt-BR" dirty="0"/>
              <a:t> 0 vai subir uns 180px e depois vai voltar para o zero. Mas aqui vai ter três ciclos,  vai começar , vai ter um meio e vai ter um fim, inicio </a:t>
            </a:r>
            <a:r>
              <a:rPr lang="pt-BR" dirty="0" err="1"/>
              <a:t>bottom</a:t>
            </a:r>
            <a:r>
              <a:rPr lang="pt-BR" dirty="0"/>
              <a:t> 0, meio vai ser 180px e no final zero.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0939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CB0C62-869D-3B1E-2A1D-1EE946AE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BEC44-2BF7-0FCD-CEA1-0127FBE06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FA760F0-371F-F86E-6338-EE6AF4E44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419991F-EF99-BE87-356B-A4233A9B0500}"/>
              </a:ext>
            </a:extLst>
          </p:cNvPr>
          <p:cNvSpPr txBox="1"/>
          <p:nvPr/>
        </p:nvSpPr>
        <p:spPr>
          <a:xfrm>
            <a:off x="8869680" y="1690688"/>
            <a:ext cx="248412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Depois a gente coloca o </a:t>
            </a:r>
            <a:r>
              <a:rPr lang="pt-BR" dirty="0" err="1"/>
              <a:t>mario</a:t>
            </a:r>
            <a:r>
              <a:rPr lang="pt-BR" dirty="0"/>
              <a:t> para pular chamando a </a:t>
            </a:r>
            <a:r>
              <a:rPr lang="pt-BR" dirty="0" err="1"/>
              <a:t>animacao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9656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6EFA63-5700-FB38-121B-77F66BE75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02F560-92FE-908C-A10E-38943C92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B403326-A852-2E96-F416-9B8FD974C5A1}"/>
              </a:ext>
            </a:extLst>
          </p:cNvPr>
          <p:cNvSpPr txBox="1"/>
          <p:nvPr/>
        </p:nvSpPr>
        <p:spPr>
          <a:xfrm>
            <a:off x="8869680" y="1690688"/>
            <a:ext cx="2484120" cy="369331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Agora temos a classe </a:t>
            </a:r>
            <a:r>
              <a:rPr lang="pt-BR" dirty="0" err="1"/>
              <a:t>mario</a:t>
            </a:r>
            <a:r>
              <a:rPr lang="pt-BR" dirty="0"/>
              <a:t> que eh o gif, e dentro dela a gente colocou a animação.</a:t>
            </a:r>
          </a:p>
          <a:p>
            <a:r>
              <a:rPr lang="pt-BR" dirty="0"/>
              <a:t>Ao atualizar a pagina, ele vai pular. Mas depois disso, ele para, porque a animação já aconteceu. Como podemos fazer para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ele pule sempre que eu clicar em uma tecla por exemplo</a:t>
            </a:r>
            <a:r>
              <a:rPr lang="pt-BR" dirty="0"/>
              <a:t>?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4E98000-6A66-3A35-051E-45F5F3EAD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6799F62-D68C-0027-3DB9-55DA2AD12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656" y="2743104"/>
            <a:ext cx="2600688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35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02D00F-1C80-17C2-DAF1-8D2CFB8C3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62EF4-B1C1-296D-0815-C34833AB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4D498D4-AAB0-3F42-1BAF-4DF09D7AF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6A53810-5F1E-C5E8-16AB-E01C52BA0054}"/>
              </a:ext>
            </a:extLst>
          </p:cNvPr>
          <p:cNvSpPr txBox="1"/>
          <p:nvPr/>
        </p:nvSpPr>
        <p:spPr>
          <a:xfrm>
            <a:off x="8869680" y="1690688"/>
            <a:ext cx="2484120" cy="203132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Vamos fazer ele pular sempre com </a:t>
            </a:r>
            <a:r>
              <a:rPr lang="pt-BR" dirty="0" err="1"/>
              <a:t>infinite</a:t>
            </a:r>
            <a:r>
              <a:rPr lang="pt-BR" dirty="0"/>
              <a:t> e colocar um delay na caída com </a:t>
            </a:r>
            <a:r>
              <a:rPr lang="pt-BR" dirty="0" err="1"/>
              <a:t>easy</a:t>
            </a:r>
            <a:r>
              <a:rPr lang="pt-BR" dirty="0"/>
              <a:t>-out. Agora ele vai descer mais devagar dando impressão de pulo</a:t>
            </a:r>
          </a:p>
        </p:txBody>
      </p:sp>
    </p:spTree>
    <p:extLst>
      <p:ext uri="{BB962C8B-B14F-4D97-AF65-F5344CB8AC3E}">
        <p14:creationId xmlns:p14="http://schemas.microsoft.com/office/powerpoint/2010/main" val="3029657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DCA1CC-67A0-78B8-391F-FA286BD7F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3BE95-7E1C-D066-F237-7FE8E923C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8B4422C-EF85-9EC8-EB39-EC7877EF1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6E4A78E-4025-74D9-BD65-356EC2C20C99}"/>
              </a:ext>
            </a:extLst>
          </p:cNvPr>
          <p:cNvSpPr txBox="1"/>
          <p:nvPr/>
        </p:nvSpPr>
        <p:spPr>
          <a:xfrm>
            <a:off x="8869680" y="1690688"/>
            <a:ext cx="2484120" cy="258532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Mas a gente não quer que ele fique pulando infinito, e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queremos que ele pule apenas quando clicarmos em uma tecla</a:t>
            </a:r>
            <a:r>
              <a:rPr lang="pt-BR" dirty="0"/>
              <a:t>, então tiramos a animação do </a:t>
            </a:r>
            <a:r>
              <a:rPr lang="pt-BR" dirty="0" err="1"/>
              <a:t>mario</a:t>
            </a:r>
            <a:r>
              <a:rPr lang="pt-BR" dirty="0"/>
              <a:t> e colocamos em uma nova classe jump</a:t>
            </a:r>
          </a:p>
        </p:txBody>
      </p:sp>
    </p:spTree>
    <p:extLst>
      <p:ext uri="{BB962C8B-B14F-4D97-AF65-F5344CB8AC3E}">
        <p14:creationId xmlns:p14="http://schemas.microsoft.com/office/powerpoint/2010/main" val="2274581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2181AC-F500-5C40-C45A-300DD4478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BDDA36-A4C3-C20C-34E4-C5C2168A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E0CEDDE-8D83-3634-DE3A-FD8B75C9C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07833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2184D8E-C064-EEBD-446B-37E046C4E0C4}"/>
              </a:ext>
            </a:extLst>
          </p:cNvPr>
          <p:cNvSpPr txBox="1"/>
          <p:nvPr/>
        </p:nvSpPr>
        <p:spPr>
          <a:xfrm>
            <a:off x="8869680" y="1675448"/>
            <a:ext cx="2484120" cy="286232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Quando a gente quiser que o </a:t>
            </a:r>
            <a:r>
              <a:rPr lang="pt-BR" dirty="0" err="1"/>
              <a:t>mario</a:t>
            </a:r>
            <a:r>
              <a:rPr lang="pt-BR" dirty="0"/>
              <a:t> pule, a gente vai na imagem do </a:t>
            </a:r>
            <a:r>
              <a:rPr lang="pt-BR" dirty="0" err="1"/>
              <a:t>mario</a:t>
            </a:r>
            <a:r>
              <a:rPr lang="pt-BR" dirty="0"/>
              <a:t> </a:t>
            </a:r>
            <a:r>
              <a:rPr lang="pt-BR" dirty="0" err="1"/>
              <a:t>la</a:t>
            </a:r>
            <a:r>
              <a:rPr lang="pt-BR" dirty="0"/>
              <a:t> no </a:t>
            </a:r>
            <a:r>
              <a:rPr lang="pt-BR" dirty="0" err="1"/>
              <a:t>html</a:t>
            </a:r>
            <a:r>
              <a:rPr lang="pt-BR" dirty="0"/>
              <a:t> e coloca a classe jump.</a:t>
            </a:r>
          </a:p>
          <a:p>
            <a:r>
              <a:rPr lang="pt-BR" dirty="0"/>
              <a:t>Mas vamos criar essa logica no JS.</a:t>
            </a:r>
          </a:p>
          <a:p>
            <a:r>
              <a:rPr lang="pt-BR" dirty="0"/>
              <a:t>Vamos fazer ele pular quando a gente clicar em qualquer tecla</a:t>
            </a:r>
          </a:p>
        </p:txBody>
      </p:sp>
    </p:spTree>
    <p:extLst>
      <p:ext uri="{BB962C8B-B14F-4D97-AF65-F5344CB8AC3E}">
        <p14:creationId xmlns:p14="http://schemas.microsoft.com/office/powerpoint/2010/main" val="1856170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551A20-C5FC-CFB0-8498-D6DB1A899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63F89-5B70-11F1-9734-E9785A65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53A4FB-CDA7-D078-CE7B-22EF073C2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1CB64C9-E8AC-4302-43C1-AE9F1951434F}"/>
              </a:ext>
            </a:extLst>
          </p:cNvPr>
          <p:cNvSpPr txBox="1"/>
          <p:nvPr/>
        </p:nvSpPr>
        <p:spPr>
          <a:xfrm>
            <a:off x="944880" y="1690688"/>
            <a:ext cx="10408920" cy="369331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Vamos começar adicionando um </a:t>
            </a:r>
            <a:r>
              <a:rPr lang="pt-BR" dirty="0" err="1"/>
              <a:t>listener</a:t>
            </a:r>
            <a:r>
              <a:rPr lang="pt-BR" dirty="0"/>
              <a:t> para quando a gente clicar em uma tecla, ele chamar a função jump que vamos criar.</a:t>
            </a:r>
          </a:p>
          <a:p>
            <a:r>
              <a:rPr lang="pt-BR" dirty="0"/>
              <a:t>O </a:t>
            </a:r>
            <a:r>
              <a:rPr lang="pt-BR" dirty="0" err="1"/>
              <a:t>listener</a:t>
            </a:r>
            <a:r>
              <a:rPr lang="pt-BR" dirty="0"/>
              <a:t> fica ouvindo o teclado para capturar quando a gente apertar uma tecla. </a:t>
            </a:r>
          </a:p>
          <a:p>
            <a:r>
              <a:rPr lang="pt-BR" dirty="0"/>
              <a:t>Agora vamos escrever a função jump, pois quando a gente chamar a função, a gente vai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adicionar a classe criada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 na imagem do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mario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pt-BR" dirty="0" err="1"/>
              <a:t>Entao</a:t>
            </a:r>
            <a:r>
              <a:rPr lang="pt-BR" dirty="0"/>
              <a:t> antes de tudo temos </a:t>
            </a:r>
            <a:r>
              <a:rPr lang="pt-BR" dirty="0" err="1"/>
              <a:t>temos</a:t>
            </a:r>
            <a:r>
              <a:rPr lang="pt-BR" dirty="0"/>
              <a:t> que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pegar o elemento da imagem do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mario</a:t>
            </a:r>
            <a:r>
              <a:rPr lang="pt-BR" dirty="0"/>
              <a:t>, com o comando:</a:t>
            </a:r>
          </a:p>
          <a:p>
            <a:r>
              <a:rPr lang="pt-BR" dirty="0" err="1"/>
              <a:t>const</a:t>
            </a:r>
            <a:r>
              <a:rPr lang="pt-BR" dirty="0"/>
              <a:t> </a:t>
            </a:r>
            <a:r>
              <a:rPr lang="pt-BR" dirty="0" err="1"/>
              <a:t>mario</a:t>
            </a:r>
            <a:r>
              <a:rPr lang="pt-BR" dirty="0"/>
              <a:t> = </a:t>
            </a:r>
            <a:r>
              <a:rPr lang="pt-BR" dirty="0" err="1"/>
              <a:t>queryselector</a:t>
            </a:r>
            <a:r>
              <a:rPr lang="pt-BR" dirty="0"/>
              <a:t> passando a classe para ele.</a:t>
            </a:r>
          </a:p>
          <a:p>
            <a:r>
              <a:rPr lang="pt-BR" dirty="0"/>
              <a:t>Esse comando vai guardar a imagem do </a:t>
            </a:r>
            <a:r>
              <a:rPr lang="pt-BR" dirty="0" err="1"/>
              <a:t>mario</a:t>
            </a:r>
            <a:r>
              <a:rPr lang="pt-BR" dirty="0"/>
              <a:t> dentro de uma variável chamada </a:t>
            </a:r>
            <a:r>
              <a:rPr lang="pt-BR" dirty="0" err="1"/>
              <a:t>mario</a:t>
            </a:r>
            <a:r>
              <a:rPr lang="pt-BR" dirty="0"/>
              <a:t>.</a:t>
            </a:r>
          </a:p>
          <a:p>
            <a:r>
              <a:rPr lang="pt-BR" dirty="0"/>
              <a:t>Agora a gente precisa adicionar a classe na função jump.</a:t>
            </a:r>
          </a:p>
          <a:p>
            <a:r>
              <a:rPr lang="pt-BR" dirty="0" err="1"/>
              <a:t>Entao</a:t>
            </a:r>
            <a:r>
              <a:rPr lang="pt-BR" dirty="0"/>
              <a:t> o que acontece aqui: quando eu pressionar uma tecla, ele vai chamar a função jump, e a função jump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vai adicionar a classe jump que criamos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pt-BR" dirty="0"/>
              <a:t>na imagem </a:t>
            </a:r>
            <a:r>
              <a:rPr lang="pt-BR" dirty="0" err="1"/>
              <a:t>mario</a:t>
            </a:r>
            <a:r>
              <a:rPr lang="pt-BR" dirty="0"/>
              <a:t>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5581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65F44-A495-712A-3096-908DC1B7C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16428-61AA-D9F0-0ECD-1ACDC855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5B4629D-CB5D-437F-E306-0FB147264475}"/>
              </a:ext>
            </a:extLst>
          </p:cNvPr>
          <p:cNvSpPr txBox="1"/>
          <p:nvPr/>
        </p:nvSpPr>
        <p:spPr>
          <a:xfrm>
            <a:off x="8869680" y="1690688"/>
            <a:ext cx="2484120" cy="13255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77EBB0A-4AF3-43F9-D294-2B2214FCE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0B87ACD-FD51-0861-FF8D-BABFEC2A9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22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AB24C8-0600-7674-D9D4-B11CC992C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496F0-405C-91F9-5D0F-2E04863CE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BEEA102-5EE5-46A3-0931-07A907D6A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56B254A-CFC4-5C9B-FD6F-D34544D5414F}"/>
              </a:ext>
            </a:extLst>
          </p:cNvPr>
          <p:cNvSpPr txBox="1"/>
          <p:nvPr/>
        </p:nvSpPr>
        <p:spPr>
          <a:xfrm>
            <a:off x="8869680" y="1690688"/>
            <a:ext cx="2484120" cy="286232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Desafio</a:t>
            </a:r>
          </a:p>
          <a:p>
            <a:r>
              <a:rPr lang="pt-BR" dirty="0"/>
              <a:t>Mas podemos melhorar essa animação, fazendo ele pular, demorar um pouco no ar depois cair pra dar uma sensação de pulo mesmo, colocando pontos intermediários.</a:t>
            </a:r>
          </a:p>
        </p:txBody>
      </p:sp>
    </p:spTree>
    <p:extLst>
      <p:ext uri="{BB962C8B-B14F-4D97-AF65-F5344CB8AC3E}">
        <p14:creationId xmlns:p14="http://schemas.microsoft.com/office/powerpoint/2010/main" val="307589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561B24-1EFD-ED03-AC15-C220C4F7A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3DDB0-68EE-D820-4B51-38B830ECE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D3886A1-3C72-F9DF-157F-8AEF3BBDF8EA}"/>
              </a:ext>
            </a:extLst>
          </p:cNvPr>
          <p:cNvSpPr txBox="1"/>
          <p:nvPr/>
        </p:nvSpPr>
        <p:spPr>
          <a:xfrm>
            <a:off x="8869680" y="1690688"/>
            <a:ext cx="248412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Vamos criar os links para o </a:t>
            </a:r>
            <a:r>
              <a:rPr lang="pt-BR" dirty="0" err="1"/>
              <a:t>js</a:t>
            </a:r>
            <a:r>
              <a:rPr lang="pt-BR" dirty="0"/>
              <a:t> e o </a:t>
            </a:r>
            <a:r>
              <a:rPr lang="pt-BR" dirty="0" err="1"/>
              <a:t>css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DF99EE2-5647-C831-73AB-F701688C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214784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374233-F9E6-DA09-6A33-7AB9B23B2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31BAB-5DD8-AA83-17AD-9DC565E7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1171D11-C2E0-3900-C968-FEE61272C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C33D147-0522-AD26-AC0D-84EAFAE3FD9D}"/>
              </a:ext>
            </a:extLst>
          </p:cNvPr>
          <p:cNvSpPr txBox="1"/>
          <p:nvPr/>
        </p:nvSpPr>
        <p:spPr>
          <a:xfrm>
            <a:off x="8869680" y="1690688"/>
            <a:ext cx="2484120" cy="258532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Agora a gente precisa criar uma logica para quando o jogador não pular o tubo e ai acabar o jogo.</a:t>
            </a:r>
          </a:p>
          <a:p>
            <a:r>
              <a:rPr lang="pt-BR" dirty="0"/>
              <a:t>Lembrando que o </a:t>
            </a:r>
            <a:r>
              <a:rPr lang="pt-BR" dirty="0" err="1"/>
              <a:t>mario</a:t>
            </a:r>
            <a:r>
              <a:rPr lang="pt-BR" dirty="0"/>
              <a:t> esta sempre na posição 0, e o que se move eh o tubo</a:t>
            </a:r>
          </a:p>
        </p:txBody>
      </p:sp>
    </p:spTree>
    <p:extLst>
      <p:ext uri="{BB962C8B-B14F-4D97-AF65-F5344CB8AC3E}">
        <p14:creationId xmlns:p14="http://schemas.microsoft.com/office/powerpoint/2010/main" val="3797478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0EECB0-6514-2BF5-39FD-F191A5D18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1B7F7-7CB8-6981-84E2-161BEDE98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DD09F9A-0FF6-2420-C5B9-243FD3EB8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A2218B8-840F-9C94-BA7B-F6116ADB9C4C}"/>
              </a:ext>
            </a:extLst>
          </p:cNvPr>
          <p:cNvSpPr txBox="1"/>
          <p:nvPr/>
        </p:nvSpPr>
        <p:spPr>
          <a:xfrm>
            <a:off x="8915400" y="394653"/>
            <a:ext cx="2849880" cy="59093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 logica eh a seguinte... </a:t>
            </a:r>
          </a:p>
          <a:p>
            <a:r>
              <a:rPr lang="pt-BR" dirty="0"/>
              <a:t>Quando a distancia </a:t>
            </a:r>
            <a:r>
              <a:rPr lang="pt-BR" dirty="0" err="1"/>
              <a:t>left</a:t>
            </a:r>
            <a:r>
              <a:rPr lang="pt-BR" dirty="0"/>
              <a:t> for 120px, se o </a:t>
            </a:r>
            <a:r>
              <a:rPr lang="pt-BR" dirty="0" err="1"/>
              <a:t>mario</a:t>
            </a:r>
            <a:r>
              <a:rPr lang="pt-BR" dirty="0"/>
              <a:t> não tiver pulado, o jogo tem que parar.</a:t>
            </a:r>
          </a:p>
          <a:p>
            <a:r>
              <a:rPr lang="pt-BR" dirty="0"/>
              <a:t>120px eh a distancia em que o </a:t>
            </a:r>
            <a:r>
              <a:rPr lang="pt-BR" dirty="0" err="1"/>
              <a:t>tupo</a:t>
            </a:r>
            <a:r>
              <a:rPr lang="pt-BR" dirty="0"/>
              <a:t> alcança o </a:t>
            </a:r>
            <a:r>
              <a:rPr lang="pt-BR" dirty="0" err="1"/>
              <a:t>mario</a:t>
            </a:r>
            <a:r>
              <a:rPr lang="pt-BR" dirty="0"/>
              <a:t>...</a:t>
            </a:r>
          </a:p>
          <a:p>
            <a:r>
              <a:rPr lang="pt-BR" dirty="0"/>
              <a:t>Primeiro, a gente precisa ter um loop para ficar checando a todo momento se a gente perdeu ou não perdeu..</a:t>
            </a:r>
          </a:p>
          <a:p>
            <a:r>
              <a:rPr lang="pt-BR" dirty="0"/>
              <a:t>A função que fica checando eh a </a:t>
            </a:r>
            <a:r>
              <a:rPr lang="pt-BR" dirty="0" err="1"/>
              <a:t>setInterval</a:t>
            </a:r>
            <a:r>
              <a:rPr lang="pt-BR" dirty="0"/>
              <a:t>..</a:t>
            </a:r>
          </a:p>
          <a:p>
            <a:r>
              <a:rPr lang="pt-BR" dirty="0"/>
              <a:t>Dentro do </a:t>
            </a:r>
            <a:r>
              <a:rPr lang="pt-BR" dirty="0" err="1"/>
              <a:t>setInterval</a:t>
            </a:r>
            <a:r>
              <a:rPr lang="pt-BR" dirty="0"/>
              <a:t> a gente passa uma função e um tempo em que ela vai ficar repetindo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0389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F3D023-35E9-E6BE-A0EA-1D6AE2AB7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0AA7FF-6528-D450-6663-140FD6C34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F382FD-D374-3174-3837-E366027A8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3D84758-42F7-90EE-5009-9A87EA0119A6}"/>
              </a:ext>
            </a:extLst>
          </p:cNvPr>
          <p:cNvSpPr txBox="1"/>
          <p:nvPr/>
        </p:nvSpPr>
        <p:spPr>
          <a:xfrm>
            <a:off x="8869680" y="1690688"/>
            <a:ext cx="2484120" cy="39703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Se o deslocamento do tubo for menor ou igual a 120, quer dizer que o tubo já chegou aqui.</a:t>
            </a:r>
          </a:p>
          <a:p>
            <a:r>
              <a:rPr lang="pt-BR" dirty="0"/>
              <a:t>Pra saber a posição do tubo, a primeira coisa que precisamos eh pegar a imagem do tubo como fizemos com a imagem do </a:t>
            </a:r>
            <a:r>
              <a:rPr lang="pt-BR" dirty="0" err="1"/>
              <a:t>mario</a:t>
            </a:r>
            <a:r>
              <a:rPr lang="pt-BR" dirty="0"/>
              <a:t>.</a:t>
            </a:r>
          </a:p>
          <a:p>
            <a:r>
              <a:rPr lang="pt-BR" dirty="0"/>
              <a:t>Vamos criar uma </a:t>
            </a:r>
            <a:r>
              <a:rPr lang="pt-BR" dirty="0" err="1"/>
              <a:t>const</a:t>
            </a:r>
            <a:r>
              <a:rPr lang="pt-BR" dirty="0"/>
              <a:t> então com a imagem do tubo</a:t>
            </a:r>
          </a:p>
        </p:txBody>
      </p:sp>
    </p:spTree>
    <p:extLst>
      <p:ext uri="{BB962C8B-B14F-4D97-AF65-F5344CB8AC3E}">
        <p14:creationId xmlns:p14="http://schemas.microsoft.com/office/powerpoint/2010/main" val="19980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BB0D07-F1F9-80D5-E00A-6A0F729E3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C6591B-7799-0130-131E-3A2C912A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04C1C515-0469-CDD0-E717-0488753FB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A84A693-D6B9-BB2F-4CA9-E108DFE9AD23}"/>
              </a:ext>
            </a:extLst>
          </p:cNvPr>
          <p:cNvSpPr txBox="1"/>
          <p:nvPr/>
        </p:nvSpPr>
        <p:spPr>
          <a:xfrm>
            <a:off x="8869680" y="1690688"/>
            <a:ext cx="2484120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Dentro da função, a gente vai acessar a propriedade deslocamento esquerdo.</a:t>
            </a:r>
          </a:p>
        </p:txBody>
      </p:sp>
    </p:spTree>
    <p:extLst>
      <p:ext uri="{BB962C8B-B14F-4D97-AF65-F5344CB8AC3E}">
        <p14:creationId xmlns:p14="http://schemas.microsoft.com/office/powerpoint/2010/main" val="3594892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AD5449-9C8D-4081-0470-90B604141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DF254-2460-D0B3-839F-A4D52A21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15C87FD-8F47-441A-984A-A12F2BFB6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FFFD978-C181-FB66-0BFE-E736AC89B84D}"/>
              </a:ext>
            </a:extLst>
          </p:cNvPr>
          <p:cNvSpPr txBox="1"/>
          <p:nvPr/>
        </p:nvSpPr>
        <p:spPr>
          <a:xfrm>
            <a:off x="8869680" y="1690688"/>
            <a:ext cx="2484120" cy="31393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Vamos dar um console.log pra ver o que esta acontecendo. E o que esta acontecendo é que ele esta mostrando a posição do tubo o tempo todo. E quando chegar a 120 a gente para o jogo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0817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7050F-A8E9-CAC9-5FD2-9546E6A0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73A09-75CD-7ED2-D91E-83C665CC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.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A985007-6318-1550-4787-BB0D1E760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BD62880-E0DF-B779-8A5C-EB19B80678A8}"/>
              </a:ext>
            </a:extLst>
          </p:cNvPr>
          <p:cNvSpPr txBox="1"/>
          <p:nvPr/>
        </p:nvSpPr>
        <p:spPr>
          <a:xfrm>
            <a:off x="8869680" y="1690688"/>
            <a:ext cx="2484120" cy="34163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 err="1"/>
              <a:t>Entao</a:t>
            </a:r>
            <a:r>
              <a:rPr lang="pt-BR" dirty="0"/>
              <a:t> com um </a:t>
            </a:r>
            <a:r>
              <a:rPr lang="pt-BR" dirty="0" err="1"/>
              <a:t>if</a:t>
            </a:r>
            <a:r>
              <a:rPr lang="pt-BR" dirty="0"/>
              <a:t>, eu vou checar se a posição eh menor ou igual 120. E a primeira coisa que fazemos se for, é parar a animação. E ele para a animação </a:t>
            </a:r>
            <a:r>
              <a:rPr lang="pt-BR" dirty="0" err="1"/>
              <a:t>so</a:t>
            </a:r>
            <a:r>
              <a:rPr lang="pt-BR" dirty="0"/>
              <a:t> que ele fica aqui na posição inicial, mas queremos que ele fique parado onde bateu.</a:t>
            </a:r>
          </a:p>
        </p:txBody>
      </p:sp>
    </p:spTree>
    <p:extLst>
      <p:ext uri="{BB962C8B-B14F-4D97-AF65-F5344CB8AC3E}">
        <p14:creationId xmlns:p14="http://schemas.microsoft.com/office/powerpoint/2010/main" val="1492727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FDCDBF-46C0-66E3-16F6-69DBBDFFB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A8C5B-2688-6909-6262-7DC1B827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01201BD-8EE6-1844-C3F4-FD4D62999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AF5F37-500F-698E-56CB-4D68681894A8}"/>
              </a:ext>
            </a:extLst>
          </p:cNvPr>
          <p:cNvSpPr txBox="1"/>
          <p:nvPr/>
        </p:nvSpPr>
        <p:spPr>
          <a:xfrm>
            <a:off x="8869680" y="1690688"/>
            <a:ext cx="2484120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 gente tem que pegar a posição em que o cano bate no </a:t>
            </a:r>
            <a:r>
              <a:rPr lang="pt-BR" dirty="0" err="1"/>
              <a:t>mario</a:t>
            </a:r>
            <a:r>
              <a:rPr lang="pt-BR" dirty="0"/>
              <a:t> dinamicamente.</a:t>
            </a:r>
          </a:p>
          <a:p>
            <a:r>
              <a:rPr lang="pt-BR" dirty="0"/>
              <a:t>Para isso vamos usar o </a:t>
            </a:r>
            <a:r>
              <a:rPr lang="pt-BR" dirty="0" err="1"/>
              <a:t>pipe</a:t>
            </a:r>
            <a:r>
              <a:rPr lang="pt-BR" dirty="0"/>
              <a:t> </a:t>
            </a:r>
            <a:r>
              <a:rPr lang="pt-BR" dirty="0" err="1"/>
              <a:t>literals</a:t>
            </a:r>
            <a:r>
              <a:rPr lang="pt-BR" dirty="0"/>
              <a:t>. Ele  funciona inserindo um valor dinamicamente.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B2F4E5-E2C3-4D48-493D-5DD679EA8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3013DF2-27FD-D3FD-6B29-0198F9598DA0}"/>
              </a:ext>
            </a:extLst>
          </p:cNvPr>
          <p:cNvSpPr txBox="1"/>
          <p:nvPr/>
        </p:nvSpPr>
        <p:spPr>
          <a:xfrm>
            <a:off x="9288780" y="1809433"/>
            <a:ext cx="2484120" cy="203132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Agora ele pega o valor da hora em que encosta no </a:t>
            </a:r>
            <a:r>
              <a:rPr lang="pt-BR" dirty="0" err="1"/>
              <a:t>mario</a:t>
            </a:r>
            <a:r>
              <a:rPr lang="pt-BR" dirty="0"/>
              <a:t> e passa para dentro do </a:t>
            </a:r>
            <a:r>
              <a:rPr lang="pt-BR" dirty="0" err="1"/>
              <a:t>literals</a:t>
            </a:r>
            <a:r>
              <a:rPr lang="pt-BR" dirty="0"/>
              <a:t>.</a:t>
            </a:r>
          </a:p>
          <a:p>
            <a:r>
              <a:rPr lang="pt-BR" dirty="0"/>
              <a:t>O </a:t>
            </a:r>
            <a:r>
              <a:rPr lang="pt-BR" dirty="0" err="1"/>
              <a:t>literals</a:t>
            </a:r>
            <a:r>
              <a:rPr lang="pt-BR" dirty="0"/>
              <a:t> usa a crase para funcionar.</a:t>
            </a:r>
          </a:p>
        </p:txBody>
      </p:sp>
    </p:spTree>
    <p:extLst>
      <p:ext uri="{BB962C8B-B14F-4D97-AF65-F5344CB8AC3E}">
        <p14:creationId xmlns:p14="http://schemas.microsoft.com/office/powerpoint/2010/main" val="261074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2C116B-4F68-EEBB-B64C-E9D7DEC24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B68-D074-1F10-733F-BFBD2200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BE559B8-7AD8-205E-87FE-A96EC6625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55E7937-5F07-EEEA-CF8F-D483FF7C5DF4}"/>
              </a:ext>
            </a:extLst>
          </p:cNvPr>
          <p:cNvSpPr txBox="1"/>
          <p:nvPr/>
        </p:nvSpPr>
        <p:spPr>
          <a:xfrm>
            <a:off x="8869680" y="1690688"/>
            <a:ext cx="2484120" cy="39703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Ele já esta parando... Mas esta parando mesmo quando a gente pula. Porque a única condição que colocamos pra acabar o jogo,  é a posição. Mas a ideia eh </a:t>
            </a:r>
            <a:r>
              <a:rPr lang="pt-BR" dirty="0" err="1"/>
              <a:t>so</a:t>
            </a:r>
            <a:r>
              <a:rPr lang="pt-BR" dirty="0"/>
              <a:t> acabar o jogo se o </a:t>
            </a:r>
            <a:r>
              <a:rPr lang="pt-BR" dirty="0" err="1"/>
              <a:t>mario</a:t>
            </a:r>
            <a:r>
              <a:rPr lang="pt-BR" dirty="0"/>
              <a:t> não tiver pulado.</a:t>
            </a:r>
          </a:p>
          <a:p>
            <a:r>
              <a:rPr lang="pt-BR" dirty="0"/>
              <a:t>E pra saber se o </a:t>
            </a:r>
            <a:r>
              <a:rPr lang="pt-BR" dirty="0" err="1"/>
              <a:t>mario</a:t>
            </a:r>
            <a:r>
              <a:rPr lang="pt-BR" dirty="0"/>
              <a:t> não pulou, basta saber a altura que o </a:t>
            </a:r>
            <a:r>
              <a:rPr lang="pt-BR" dirty="0" err="1"/>
              <a:t>mario</a:t>
            </a:r>
            <a:r>
              <a:rPr lang="pt-BR" dirty="0"/>
              <a:t> esta.</a:t>
            </a:r>
          </a:p>
        </p:txBody>
      </p:sp>
    </p:spTree>
    <p:extLst>
      <p:ext uri="{BB962C8B-B14F-4D97-AF65-F5344CB8AC3E}">
        <p14:creationId xmlns:p14="http://schemas.microsoft.com/office/powerpoint/2010/main" val="2839739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3B77C1-B45C-553B-6752-572B1EE7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42906-BBA4-844C-683D-7833CAC96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6906E95-0B3C-F5C8-00A7-47FA82699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7E1B3CF-6082-FE09-21C3-327C48FCE9D3}"/>
              </a:ext>
            </a:extLst>
          </p:cNvPr>
          <p:cNvSpPr txBox="1"/>
          <p:nvPr/>
        </p:nvSpPr>
        <p:spPr>
          <a:xfrm>
            <a:off x="8869680" y="1690688"/>
            <a:ext cx="2484120" cy="369331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Vamos então verificar se o </a:t>
            </a:r>
            <a:r>
              <a:rPr lang="pt-BR" dirty="0" err="1"/>
              <a:t>mario</a:t>
            </a:r>
            <a:r>
              <a:rPr lang="pt-BR" dirty="0"/>
              <a:t> pulou, se a posição dele esta maior que 120, ai o jogo não vai acabar.</a:t>
            </a:r>
          </a:p>
          <a:p>
            <a:r>
              <a:rPr lang="pt-BR" dirty="0"/>
              <a:t>A gente tem que pegar a altura do </a:t>
            </a:r>
            <a:r>
              <a:rPr lang="pt-BR" dirty="0" err="1"/>
              <a:t>mario</a:t>
            </a:r>
            <a:r>
              <a:rPr lang="pt-BR" dirty="0"/>
              <a:t>, mas não podemos pegar do mesmo jeito que fizemos com o </a:t>
            </a:r>
            <a:r>
              <a:rPr lang="pt-BR" dirty="0" err="1"/>
              <a:t>pipe</a:t>
            </a:r>
            <a:r>
              <a:rPr lang="pt-BR" dirty="0"/>
              <a:t>. </a:t>
            </a:r>
          </a:p>
          <a:p>
            <a:r>
              <a:rPr lang="pt-BR" dirty="0"/>
              <a:t>Vamos fazer um teste para ver que vai dar </a:t>
            </a:r>
            <a:r>
              <a:rPr lang="pt-BR" dirty="0" err="1"/>
              <a:t>undefined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7682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6ACFED-06B3-A6A6-AB7B-81C7659F1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F7904-0694-09C3-7935-D789547CE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09D2D61-E56E-7FEA-A9C7-6112D80C5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E0BCE32-5D0F-1B29-B922-E740C0B74CF5}"/>
              </a:ext>
            </a:extLst>
          </p:cNvPr>
          <p:cNvSpPr txBox="1"/>
          <p:nvPr/>
        </p:nvSpPr>
        <p:spPr>
          <a:xfrm>
            <a:off x="8869680" y="1027906"/>
            <a:ext cx="2484120" cy="535531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 err="1"/>
              <a:t>Entao</a:t>
            </a:r>
            <a:r>
              <a:rPr lang="pt-BR" dirty="0"/>
              <a:t> temos que pegar a altura de outra forma.</a:t>
            </a:r>
          </a:p>
          <a:p>
            <a:r>
              <a:rPr lang="pt-BR" dirty="0"/>
              <a:t>E a forma eh pegar com </a:t>
            </a:r>
            <a:r>
              <a:rPr lang="pt-BR" dirty="0" err="1"/>
              <a:t>getComputedStyle</a:t>
            </a:r>
            <a:r>
              <a:rPr lang="pt-BR" dirty="0"/>
              <a:t>. Passamos a classe </a:t>
            </a:r>
            <a:r>
              <a:rPr lang="pt-BR" dirty="0" err="1"/>
              <a:t>mario</a:t>
            </a:r>
            <a:r>
              <a:rPr lang="pt-BR" dirty="0"/>
              <a:t>, e podemos agora pegar qualquer valor imputado a classe.</a:t>
            </a:r>
          </a:p>
          <a:p>
            <a:r>
              <a:rPr lang="pt-BR" dirty="0"/>
              <a:t>Agora ao pular, conseguimos pegar a altura em relação a parte de baixo.</a:t>
            </a:r>
          </a:p>
          <a:p>
            <a:r>
              <a:rPr lang="pt-BR" dirty="0"/>
              <a:t>Mas o detalhe eh que ele esta retornando uma </a:t>
            </a:r>
            <a:r>
              <a:rPr lang="pt-BR" dirty="0" err="1"/>
              <a:t>string</a:t>
            </a:r>
            <a:r>
              <a:rPr lang="pt-BR" dirty="0"/>
              <a:t>, por causa do </a:t>
            </a:r>
            <a:r>
              <a:rPr lang="pt-BR" dirty="0" err="1"/>
              <a:t>px</a:t>
            </a:r>
            <a:r>
              <a:rPr lang="pt-BR" dirty="0"/>
              <a:t>. E precisamos do valor numérico dele</a:t>
            </a:r>
          </a:p>
        </p:txBody>
      </p:sp>
    </p:spTree>
    <p:extLst>
      <p:ext uri="{BB962C8B-B14F-4D97-AF65-F5344CB8AC3E}">
        <p14:creationId xmlns:p14="http://schemas.microsoft.com/office/powerpoint/2010/main" val="383017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D1CE41-4D8C-47A2-0287-4542D937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F6E9F-7CCA-AB65-1902-58757ED7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81CDD83-7555-FD9F-5D20-36D170F7D847}"/>
              </a:ext>
            </a:extLst>
          </p:cNvPr>
          <p:cNvSpPr txBox="1"/>
          <p:nvPr/>
        </p:nvSpPr>
        <p:spPr>
          <a:xfrm>
            <a:off x="8869680" y="1690688"/>
            <a:ext cx="248412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Criamos uma </a:t>
            </a:r>
            <a:r>
              <a:rPr lang="pt-BR" dirty="0" err="1"/>
              <a:t>div</a:t>
            </a:r>
            <a:r>
              <a:rPr lang="pt-BR" dirty="0"/>
              <a:t> game-board que é onde o jogo vai rodar.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1EB7193-9E9E-E736-58EC-8AF886DAF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1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382506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B72EC-FFD0-FA0A-C4B0-ABDCE3A41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B0636-E177-8BD8-6046-68BBB4D2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D81E064-A9D0-15F1-1DCA-65AF5723E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64126EB-A98A-4EC9-6BAC-55A93E0A077B}"/>
              </a:ext>
            </a:extLst>
          </p:cNvPr>
          <p:cNvSpPr txBox="1"/>
          <p:nvPr/>
        </p:nvSpPr>
        <p:spPr>
          <a:xfrm>
            <a:off x="8869680" y="1690688"/>
            <a:ext cx="2484120" cy="369331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Temos que retirar o </a:t>
            </a:r>
            <a:r>
              <a:rPr lang="pt-BR" dirty="0" err="1"/>
              <a:t>px</a:t>
            </a:r>
            <a:r>
              <a:rPr lang="pt-BR" dirty="0"/>
              <a:t>, com </a:t>
            </a:r>
            <a:r>
              <a:rPr lang="pt-BR" dirty="0" err="1"/>
              <a:t>replace</a:t>
            </a:r>
            <a:r>
              <a:rPr lang="pt-BR" dirty="0"/>
              <a:t>, e mesmo assim converter para um numero.</a:t>
            </a:r>
          </a:p>
          <a:p>
            <a:r>
              <a:rPr lang="pt-BR" dirty="0"/>
              <a:t>Fazemos isso ou com uma função </a:t>
            </a:r>
            <a:r>
              <a:rPr lang="pt-BR" dirty="0" err="1"/>
              <a:t>number</a:t>
            </a:r>
            <a:r>
              <a:rPr lang="pt-BR" dirty="0"/>
              <a:t> para converter, ou colocando o sinal de mais na frente. Esse mais vai tentar converter para numero caso seja numero mesmo</a:t>
            </a:r>
          </a:p>
        </p:txBody>
      </p:sp>
    </p:spTree>
    <p:extLst>
      <p:ext uri="{BB962C8B-B14F-4D97-AF65-F5344CB8AC3E}">
        <p14:creationId xmlns:p14="http://schemas.microsoft.com/office/powerpoint/2010/main" val="216362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57B11D-883F-18A7-EA88-11AD71392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7DA41-D9C6-B1B1-7E4C-0C46C69F0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27F9B57-C13E-3B49-DBDF-CCA35DE37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978B717-D4D6-8143-4512-C79172324667}"/>
              </a:ext>
            </a:extLst>
          </p:cNvPr>
          <p:cNvSpPr txBox="1"/>
          <p:nvPr/>
        </p:nvSpPr>
        <p:spPr>
          <a:xfrm>
            <a:off x="8869680" y="1690688"/>
            <a:ext cx="2484120" cy="258532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Agora temos que saber qual a altura mínima que o </a:t>
            </a:r>
            <a:r>
              <a:rPr lang="pt-BR" dirty="0" err="1"/>
              <a:t>mario</a:t>
            </a:r>
            <a:r>
              <a:rPr lang="pt-BR" dirty="0"/>
              <a:t> não encosta no tubo. Vamos fazer </a:t>
            </a:r>
            <a:r>
              <a:rPr lang="pt-BR" dirty="0" err="1"/>
              <a:t>la</a:t>
            </a:r>
            <a:r>
              <a:rPr lang="pt-BR" dirty="0"/>
              <a:t> no estilo para ver qual eh esse valor. </a:t>
            </a:r>
          </a:p>
          <a:p>
            <a:r>
              <a:rPr lang="pt-BR" dirty="0"/>
              <a:t>Aqui vemos que 60 ainda bate. </a:t>
            </a:r>
          </a:p>
        </p:txBody>
      </p:sp>
    </p:spTree>
    <p:extLst>
      <p:ext uri="{BB962C8B-B14F-4D97-AF65-F5344CB8AC3E}">
        <p14:creationId xmlns:p14="http://schemas.microsoft.com/office/powerpoint/2010/main" val="3044327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631C28-A9CD-45E8-D382-08C6001EC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8D7FF-8628-1CC6-9EF4-D0E04A97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7D008BD-C0D3-04DA-B051-4C186BBEE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B4C8B6B-5047-2005-31AF-C578D6C1B55C}"/>
              </a:ext>
            </a:extLst>
          </p:cNvPr>
          <p:cNvSpPr txBox="1"/>
          <p:nvPr/>
        </p:nvSpPr>
        <p:spPr>
          <a:xfrm>
            <a:off x="8869680" y="1690688"/>
            <a:ext cx="2484120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Aqui vemos que 100px eh um valor que ele já não bate.</a:t>
            </a:r>
          </a:p>
          <a:p>
            <a:r>
              <a:rPr lang="pt-BR" dirty="0"/>
              <a:t>Vamos voltar para zero </a:t>
            </a:r>
            <a:r>
              <a:rPr lang="pt-BR" dirty="0" err="1"/>
              <a:t>la</a:t>
            </a:r>
            <a:r>
              <a:rPr lang="pt-BR" dirty="0"/>
              <a:t> no </a:t>
            </a:r>
            <a:r>
              <a:rPr lang="pt-BR" dirty="0" err="1"/>
              <a:t>mario</a:t>
            </a:r>
            <a:r>
              <a:rPr lang="pt-BR" dirty="0"/>
              <a:t>, e vamos adicionar uma nova condição </a:t>
            </a:r>
            <a:r>
              <a:rPr lang="pt-BR" dirty="0" err="1"/>
              <a:t>la</a:t>
            </a:r>
            <a:r>
              <a:rPr lang="pt-BR" dirty="0"/>
              <a:t> no </a:t>
            </a:r>
            <a:r>
              <a:rPr lang="pt-BR" dirty="0" err="1"/>
              <a:t>javascript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68398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D9EFC0-C462-1DF0-24C6-4527A181C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E4D332-D3D3-B6FD-A81A-3B8B8FFD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C0F6414-FA1E-057F-2E2B-200E049D6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46A3837-0C44-9B12-B060-2CC8734F860E}"/>
              </a:ext>
            </a:extLst>
          </p:cNvPr>
          <p:cNvSpPr txBox="1"/>
          <p:nvPr/>
        </p:nvSpPr>
        <p:spPr>
          <a:xfrm>
            <a:off x="8869680" y="1690688"/>
            <a:ext cx="248412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Voltamos para zero a posição do </a:t>
            </a:r>
            <a:r>
              <a:rPr lang="pt-BR" dirty="0" err="1"/>
              <a:t>mario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238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2FDEC5-A3DD-E9E4-50A2-802CB339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A1A38-F325-EC9F-0DF4-A45571A6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C11D3BA-AFC7-6952-AAC2-657BD73DE22A}"/>
              </a:ext>
            </a:extLst>
          </p:cNvPr>
          <p:cNvSpPr txBox="1"/>
          <p:nvPr/>
        </p:nvSpPr>
        <p:spPr>
          <a:xfrm>
            <a:off x="8869680" y="1690688"/>
            <a:ext cx="2484120" cy="286232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 aqui na função, vamos adicionar uma nova condição, que é verificar se o tubo chegou e a posição do </a:t>
            </a:r>
            <a:r>
              <a:rPr lang="pt-BR" dirty="0" err="1"/>
              <a:t>mario</a:t>
            </a:r>
            <a:r>
              <a:rPr lang="pt-BR" dirty="0"/>
              <a:t> for menor que 110px. Ou seja, se o tubo chegou e a altura eh menor que 110, ai acaba o jogo;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C0A4C21F-D209-98D6-370B-47C4FBC75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081011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8A7D7B-BA9E-EF4C-59BB-90A46DAC5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F4E039-A708-7252-7EA3-75B3CADAF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C450256-8586-A355-B0E4-A09EC8D86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52624C0-FB80-EC97-19E4-B4A19F0DADC9}"/>
              </a:ext>
            </a:extLst>
          </p:cNvPr>
          <p:cNvSpPr txBox="1"/>
          <p:nvPr/>
        </p:nvSpPr>
        <p:spPr>
          <a:xfrm>
            <a:off x="8869680" y="1690688"/>
            <a:ext cx="2484120" cy="424731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Agora, quando o </a:t>
            </a:r>
            <a:r>
              <a:rPr lang="pt-BR" dirty="0" err="1"/>
              <a:t>mario</a:t>
            </a:r>
            <a:r>
              <a:rPr lang="pt-BR" dirty="0"/>
              <a:t> cai, </a:t>
            </a:r>
            <a:r>
              <a:rPr lang="pt-BR" dirty="0" err="1"/>
              <a:t>independende</a:t>
            </a:r>
            <a:r>
              <a:rPr lang="pt-BR" dirty="0"/>
              <a:t> de onde caiu, o tubo para.  Mas isso não é pra acontecer. Se o </a:t>
            </a:r>
            <a:r>
              <a:rPr lang="pt-BR" dirty="0" err="1"/>
              <a:t>mario</a:t>
            </a:r>
            <a:r>
              <a:rPr lang="pt-BR" dirty="0"/>
              <a:t> passar do tubo, o tubo tem que continuar. </a:t>
            </a:r>
          </a:p>
          <a:p>
            <a:r>
              <a:rPr lang="pt-BR" dirty="0"/>
              <a:t>Pra resolver isso, a gente tem que pensar que se a posição do tubo for menor que zero, quer dizer que o tubo já passou do </a:t>
            </a:r>
            <a:r>
              <a:rPr lang="pt-BR" dirty="0" err="1"/>
              <a:t>mario</a:t>
            </a:r>
            <a:r>
              <a:rPr lang="pt-BR" dirty="0"/>
              <a:t>, e não tem como o </a:t>
            </a:r>
            <a:r>
              <a:rPr lang="pt-BR" dirty="0" err="1"/>
              <a:t>mario</a:t>
            </a:r>
            <a:r>
              <a:rPr lang="pt-BR" dirty="0"/>
              <a:t> encostar nele.  </a:t>
            </a:r>
          </a:p>
        </p:txBody>
      </p:sp>
    </p:spTree>
    <p:extLst>
      <p:ext uri="{BB962C8B-B14F-4D97-AF65-F5344CB8AC3E}">
        <p14:creationId xmlns:p14="http://schemas.microsoft.com/office/powerpoint/2010/main" val="5309707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4E338C-F083-1AEB-85CC-89D29A298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B0016-A80F-75EF-A7A8-ED84B9A0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2535C26-F019-9300-CF46-F4ED9A524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1C43B3F-A083-4CA8-B40F-007F4E06FE45}"/>
              </a:ext>
            </a:extLst>
          </p:cNvPr>
          <p:cNvSpPr txBox="1"/>
          <p:nvPr/>
        </p:nvSpPr>
        <p:spPr>
          <a:xfrm>
            <a:off x="8869680" y="1690688"/>
            <a:ext cx="2484120" cy="369331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 err="1"/>
              <a:t>Entao</a:t>
            </a:r>
            <a:r>
              <a:rPr lang="pt-BR" dirty="0"/>
              <a:t> agora colocamos mais uma condição.</a:t>
            </a:r>
          </a:p>
          <a:p>
            <a:r>
              <a:rPr lang="pt-BR" dirty="0"/>
              <a:t>Se o deslocamento do tubo já chegou aqui no 120 e a posição do </a:t>
            </a:r>
            <a:r>
              <a:rPr lang="pt-BR" dirty="0" err="1"/>
              <a:t>pipe</a:t>
            </a:r>
            <a:r>
              <a:rPr lang="pt-BR" dirty="0"/>
              <a:t> ainda eh maior que zero, quer dizer que o tubo ainda esta em baixo do </a:t>
            </a:r>
            <a:r>
              <a:rPr lang="pt-BR" dirty="0" err="1"/>
              <a:t>mario</a:t>
            </a:r>
            <a:r>
              <a:rPr lang="pt-BR" dirty="0"/>
              <a:t>. E o pulo do </a:t>
            </a:r>
            <a:r>
              <a:rPr lang="pt-BR" dirty="0" err="1"/>
              <a:t>mario</a:t>
            </a:r>
            <a:r>
              <a:rPr lang="pt-BR" dirty="0"/>
              <a:t> esta menor que 80, ai acaba o jogo.</a:t>
            </a:r>
          </a:p>
        </p:txBody>
      </p:sp>
    </p:spTree>
    <p:extLst>
      <p:ext uri="{BB962C8B-B14F-4D97-AF65-F5344CB8AC3E}">
        <p14:creationId xmlns:p14="http://schemas.microsoft.com/office/powerpoint/2010/main" val="33012997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80D913-7AA3-95F6-A744-A07F1D071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54897-B793-F670-4645-B4D6FDB8B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828DBEE-95C7-2365-BA7A-A2491A5BD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0158B7F-1FD9-82A4-C689-50D010989509}"/>
              </a:ext>
            </a:extLst>
          </p:cNvPr>
          <p:cNvSpPr txBox="1"/>
          <p:nvPr/>
        </p:nvSpPr>
        <p:spPr>
          <a:xfrm>
            <a:off x="8869680" y="1690688"/>
            <a:ext cx="2484120" cy="31393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Agora se o </a:t>
            </a:r>
            <a:r>
              <a:rPr lang="pt-BR" dirty="0" err="1"/>
              <a:t>mario</a:t>
            </a:r>
            <a:r>
              <a:rPr lang="pt-BR" dirty="0"/>
              <a:t> pula, a animação não para e o jogo continua.</a:t>
            </a:r>
          </a:p>
          <a:p>
            <a:r>
              <a:rPr lang="pt-BR" dirty="0"/>
              <a:t>Mas podemos fazer uma coisa mais legal aqui. Quando  o </a:t>
            </a:r>
            <a:r>
              <a:rPr lang="pt-BR" dirty="0" err="1"/>
              <a:t>mario</a:t>
            </a:r>
            <a:r>
              <a:rPr lang="pt-BR" dirty="0"/>
              <a:t> bate no tubo, mesmo assim ele continua caindo. E o legal eh fazer ele ficar parado onde bateu</a:t>
            </a:r>
          </a:p>
        </p:txBody>
      </p:sp>
    </p:spTree>
    <p:extLst>
      <p:ext uri="{BB962C8B-B14F-4D97-AF65-F5344CB8AC3E}">
        <p14:creationId xmlns:p14="http://schemas.microsoft.com/office/powerpoint/2010/main" val="32364040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3D5E74-75A5-ADBD-0A31-CC6F69CDE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843E7-1E27-C2D8-79A2-2B5C855E2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B82C0C6-9879-81FC-290E-1AB6E5FCD0CF}"/>
              </a:ext>
            </a:extLst>
          </p:cNvPr>
          <p:cNvSpPr txBox="1"/>
          <p:nvPr/>
        </p:nvSpPr>
        <p:spPr>
          <a:xfrm>
            <a:off x="8869680" y="1690688"/>
            <a:ext cx="2484120" cy="452431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Da mesma forma que fizemos para o </a:t>
            </a:r>
            <a:r>
              <a:rPr lang="pt-BR" dirty="0" err="1"/>
              <a:t>pipe</a:t>
            </a:r>
            <a:r>
              <a:rPr lang="pt-BR" dirty="0"/>
              <a:t>, vamos parar a animação do </a:t>
            </a:r>
            <a:r>
              <a:rPr lang="pt-BR" dirty="0" err="1"/>
              <a:t>mario</a:t>
            </a:r>
            <a:r>
              <a:rPr lang="pt-BR" dirty="0"/>
              <a:t> e definir que a propriedade </a:t>
            </a:r>
            <a:r>
              <a:rPr lang="pt-BR" dirty="0" err="1"/>
              <a:t>bottom</a:t>
            </a:r>
            <a:r>
              <a:rPr lang="pt-BR" dirty="0"/>
              <a:t> do </a:t>
            </a:r>
            <a:r>
              <a:rPr lang="pt-BR" dirty="0" err="1"/>
              <a:t>mario</a:t>
            </a:r>
            <a:r>
              <a:rPr lang="pt-BR" dirty="0"/>
              <a:t> eh a posição do  momento que ele bateu no tubo.</a:t>
            </a:r>
          </a:p>
          <a:p>
            <a:r>
              <a:rPr lang="pt-BR" dirty="0"/>
              <a:t>Vamos copiar as duas linhas e colar em baixo mudando </a:t>
            </a:r>
            <a:r>
              <a:rPr lang="pt-BR" dirty="0" err="1"/>
              <a:t>parandoe</a:t>
            </a:r>
            <a:r>
              <a:rPr lang="pt-BR" dirty="0"/>
              <a:t> a animação e pegando a posição </a:t>
            </a:r>
            <a:r>
              <a:rPr lang="pt-BR" dirty="0" err="1"/>
              <a:t>bottom</a:t>
            </a:r>
            <a:r>
              <a:rPr lang="pt-BR" dirty="0"/>
              <a:t> dele</a:t>
            </a:r>
          </a:p>
          <a:p>
            <a:r>
              <a:rPr lang="pt-BR" dirty="0"/>
              <a:t>Agora ele para onde bateu.</a:t>
            </a: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F3EFF9A1-47A2-04E8-9D80-941A90808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0896200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A75C65-E961-D60C-59C6-DCDA67DE7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FC270-2C43-6723-AFC9-B96AD8E5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4AA28A-1235-1BA4-E379-859B347A3DDA}"/>
              </a:ext>
            </a:extLst>
          </p:cNvPr>
          <p:cNvSpPr txBox="1"/>
          <p:nvPr/>
        </p:nvSpPr>
        <p:spPr>
          <a:xfrm>
            <a:off x="8869680" y="1690688"/>
            <a:ext cx="2484120" cy="34163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Outra coisa que podemos fazer eh mudar a imagem para a imagem do </a:t>
            </a:r>
            <a:r>
              <a:rPr lang="pt-BR" dirty="0" err="1"/>
              <a:t>gameover</a:t>
            </a:r>
            <a:r>
              <a:rPr lang="pt-BR" dirty="0"/>
              <a:t>. Quando o jogo acaba, eh </a:t>
            </a:r>
            <a:r>
              <a:rPr lang="pt-BR" dirty="0" err="1"/>
              <a:t>so</a:t>
            </a:r>
            <a:r>
              <a:rPr lang="pt-BR" dirty="0"/>
              <a:t> mudar a imagem dele.</a:t>
            </a:r>
          </a:p>
          <a:p>
            <a:r>
              <a:rPr lang="pt-BR" dirty="0" err="1"/>
              <a:t>Entao</a:t>
            </a:r>
            <a:r>
              <a:rPr lang="pt-BR" dirty="0"/>
              <a:t> se entrar no </a:t>
            </a:r>
            <a:r>
              <a:rPr lang="pt-BR" dirty="0" err="1"/>
              <a:t>if</a:t>
            </a:r>
            <a:r>
              <a:rPr lang="pt-BR" dirty="0"/>
              <a:t> significa que o jogo acabou e a gente muda a imagem do </a:t>
            </a:r>
            <a:r>
              <a:rPr lang="pt-BR" dirty="0" err="1"/>
              <a:t>mario</a:t>
            </a:r>
            <a:r>
              <a:rPr lang="pt-BR" dirty="0"/>
              <a:t> para o </a:t>
            </a:r>
            <a:r>
              <a:rPr lang="pt-BR" dirty="0" err="1"/>
              <a:t>game-over</a:t>
            </a:r>
            <a:endParaRPr lang="pt-BR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CA74C398-A716-5F61-C1A7-2142DB731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02295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7D5728-40CD-1874-D9B4-2FFC0F498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97BA6-D6B0-8960-5795-D59B71E4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343E721-3A0B-4454-E3C3-D23A2EABC41D}"/>
              </a:ext>
            </a:extLst>
          </p:cNvPr>
          <p:cNvSpPr txBox="1"/>
          <p:nvPr/>
        </p:nvSpPr>
        <p:spPr>
          <a:xfrm>
            <a:off x="8869680" y="1690688"/>
            <a:ext cx="2484120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No arquivo </a:t>
            </a:r>
            <a:r>
              <a:rPr lang="pt-BR" dirty="0" err="1"/>
              <a:t>css</a:t>
            </a:r>
            <a:r>
              <a:rPr lang="pt-BR" dirty="0"/>
              <a:t>, vamos zerar todas as margens  e criar a nossa classe game-board com altura de 500, largura de 80%, e centralizar. </a:t>
            </a:r>
          </a:p>
          <a:p>
            <a:r>
              <a:rPr lang="pt-BR" dirty="0"/>
              <a:t>Vamos colocar uma borda pra ver a classe.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E248EFE-5D7B-CE39-3FBA-A223CC7DE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4011987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F67BCD-AEF8-7B11-A583-5554CC762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9075A-7412-AE29-66E7-B39DB47A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CD4F012-4711-D2CF-8448-ACA7BA7AD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721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FF0D684-9801-82CC-90C1-096A36681EAA}"/>
              </a:ext>
            </a:extLst>
          </p:cNvPr>
          <p:cNvSpPr txBox="1"/>
          <p:nvPr/>
        </p:nvSpPr>
        <p:spPr>
          <a:xfrm>
            <a:off x="8869680" y="1690688"/>
            <a:ext cx="248412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Mudou a imagem. </a:t>
            </a:r>
            <a:r>
              <a:rPr lang="pt-BR" dirty="0" err="1"/>
              <a:t>So</a:t>
            </a:r>
            <a:r>
              <a:rPr lang="pt-BR" dirty="0"/>
              <a:t> que ele </a:t>
            </a:r>
            <a:r>
              <a:rPr lang="pt-BR" dirty="0" err="1"/>
              <a:t>ta</a:t>
            </a:r>
            <a:r>
              <a:rPr lang="pt-BR" dirty="0"/>
              <a:t> meio grande, então vamos mudar o </a:t>
            </a:r>
            <a:r>
              <a:rPr lang="pt-BR" dirty="0" err="1"/>
              <a:t>style</a:t>
            </a:r>
            <a:r>
              <a:rPr lang="pt-BR" dirty="0"/>
              <a:t> para colocar 75px</a:t>
            </a:r>
          </a:p>
        </p:txBody>
      </p:sp>
    </p:spTree>
    <p:extLst>
      <p:ext uri="{BB962C8B-B14F-4D97-AF65-F5344CB8AC3E}">
        <p14:creationId xmlns:p14="http://schemas.microsoft.com/office/powerpoint/2010/main" val="650591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865922-1250-E692-0832-E04414C52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AB510-D66D-9714-2A66-4E8106D9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C98D4A-52B1-D2E5-CB84-69F812AC9491}"/>
              </a:ext>
            </a:extLst>
          </p:cNvPr>
          <p:cNvSpPr txBox="1"/>
          <p:nvPr/>
        </p:nvSpPr>
        <p:spPr>
          <a:xfrm>
            <a:off x="8869680" y="1690688"/>
            <a:ext cx="2484120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Vamos alterar a imagem para o </a:t>
            </a:r>
            <a:r>
              <a:rPr lang="pt-BR" dirty="0" err="1"/>
              <a:t>gameover</a:t>
            </a:r>
            <a:r>
              <a:rPr lang="pt-BR" dirty="0"/>
              <a:t>, diminuir para 75px e tirar a margem esquerda para 50px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455A1E87-CA96-DBF8-A973-CF9340FD6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8514259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5750FB-C4CC-E4B4-293D-5D9065490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03BA7-A808-DA35-B86A-360FB093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F97D7EA-7514-6426-D058-0618C244F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74BFCC0-73E4-7F1C-8288-30361CE9E2AB}"/>
              </a:ext>
            </a:extLst>
          </p:cNvPr>
          <p:cNvSpPr txBox="1"/>
          <p:nvPr/>
        </p:nvSpPr>
        <p:spPr>
          <a:xfrm>
            <a:off x="8869680" y="1690688"/>
            <a:ext cx="24841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6981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18D388-67E7-7C28-B9E3-58C9C68DC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FDCC66-CF89-4500-F4A6-A922D1D8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BB1B4A88-8A5F-9BC8-E834-67F585BC7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26D79A5-1F23-91F9-605B-DFC3213F743D}"/>
              </a:ext>
            </a:extLst>
          </p:cNvPr>
          <p:cNvSpPr txBox="1"/>
          <p:nvPr/>
        </p:nvSpPr>
        <p:spPr>
          <a:xfrm>
            <a:off x="8869680" y="1690688"/>
            <a:ext cx="2484120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Uma coisa importante, é a gente parar o loop, pois mesmo com jogo terminado, ele </a:t>
            </a:r>
            <a:r>
              <a:rPr lang="pt-BR" dirty="0" err="1"/>
              <a:t>cotinua</a:t>
            </a:r>
            <a:r>
              <a:rPr lang="pt-BR" dirty="0"/>
              <a:t> rodando o loop, como podemos ver se colocarmos um console.log(loop)</a:t>
            </a:r>
          </a:p>
        </p:txBody>
      </p:sp>
    </p:spTree>
    <p:extLst>
      <p:ext uri="{BB962C8B-B14F-4D97-AF65-F5344CB8AC3E}">
        <p14:creationId xmlns:p14="http://schemas.microsoft.com/office/powerpoint/2010/main" val="3397707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EDEB2C-7074-3FEC-17CC-62A0B5A32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8D361C-AC8E-595F-6706-A36BEEAE9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4140173-C3BF-0058-8F87-7B4AA0D82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EF6E753-4640-6247-19EF-1F06E689ABC6}"/>
              </a:ext>
            </a:extLst>
          </p:cNvPr>
          <p:cNvSpPr txBox="1"/>
          <p:nvPr/>
        </p:nvSpPr>
        <p:spPr>
          <a:xfrm>
            <a:off x="8869680" y="1690688"/>
            <a:ext cx="248412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Para parar o </a:t>
            </a:r>
            <a:r>
              <a:rPr lang="pt-BR" dirty="0" err="1"/>
              <a:t>o</a:t>
            </a:r>
            <a:r>
              <a:rPr lang="pt-BR" dirty="0"/>
              <a:t> loop usamos o </a:t>
            </a:r>
            <a:r>
              <a:rPr lang="pt-BR" dirty="0" err="1"/>
              <a:t>clearInterval</a:t>
            </a:r>
            <a:r>
              <a:rPr lang="pt-BR" dirty="0"/>
              <a:t> passando o loop para ele</a:t>
            </a:r>
          </a:p>
        </p:txBody>
      </p:sp>
    </p:spTree>
    <p:extLst>
      <p:ext uri="{BB962C8B-B14F-4D97-AF65-F5344CB8AC3E}">
        <p14:creationId xmlns:p14="http://schemas.microsoft.com/office/powerpoint/2010/main" val="38677130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A20268-BF55-4233-8052-371D98E25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2B804-2209-57F9-AD65-82501758F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3DD73C6-F935-7F41-F3A0-FB7C02418FE4}"/>
              </a:ext>
            </a:extLst>
          </p:cNvPr>
          <p:cNvSpPr txBox="1"/>
          <p:nvPr/>
        </p:nvSpPr>
        <p:spPr>
          <a:xfrm>
            <a:off x="8869680" y="1690688"/>
            <a:ext cx="2484120" cy="203132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Agora vamos deixar o tamanho da tela grande, e colocar uma borda como se fosse uma grama, e colocar um background para ficar como um </a:t>
            </a:r>
            <a:r>
              <a:rPr lang="pt-BR" dirty="0" err="1"/>
              <a:t>ceu</a:t>
            </a:r>
            <a:r>
              <a:rPr lang="pt-BR" dirty="0"/>
              <a:t>.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B8D08921-0088-ABBE-C8AD-60255DD5C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824759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F21F7B-FC03-931F-117B-FD2782506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95EC13-39D4-D41E-48A6-52B181BF1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70042F3-BA43-FDBF-CFE9-E2FB1BDF444D}"/>
              </a:ext>
            </a:extLst>
          </p:cNvPr>
          <p:cNvSpPr txBox="1"/>
          <p:nvPr/>
        </p:nvSpPr>
        <p:spPr>
          <a:xfrm>
            <a:off x="8869680" y="1690688"/>
            <a:ext cx="248412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Por fim, vamos colocar umas nuvens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6CCF352-5AA9-2D48-B941-9B64D04E1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3040072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91CB46-8FBE-FED5-E583-07A281664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1D8CD-5670-189B-E7D4-87890C422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F04FBDD-30E3-EAAA-23C7-3FD31AE909A6}"/>
              </a:ext>
            </a:extLst>
          </p:cNvPr>
          <p:cNvSpPr txBox="1"/>
          <p:nvPr/>
        </p:nvSpPr>
        <p:spPr>
          <a:xfrm>
            <a:off x="8869680" y="1690688"/>
            <a:ext cx="248412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As nuvens ficaram meio grandes, vamos diminuir o tamanho delas </a:t>
            </a:r>
            <a:r>
              <a:rPr lang="pt-BR" dirty="0" err="1"/>
              <a:t>la</a:t>
            </a:r>
            <a:r>
              <a:rPr lang="pt-BR" dirty="0"/>
              <a:t> no </a:t>
            </a:r>
            <a:r>
              <a:rPr lang="pt-BR" dirty="0" err="1"/>
              <a:t>css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E037E0B-FE50-A32F-19B0-D369F73E6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41873278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E079A1-5832-8267-4E72-AC22A0718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87B40F-801D-7E58-6092-547C2529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7DA3FEC-D449-C25C-CC48-9889BA935513}"/>
              </a:ext>
            </a:extLst>
          </p:cNvPr>
          <p:cNvSpPr txBox="1"/>
          <p:nvPr/>
        </p:nvSpPr>
        <p:spPr>
          <a:xfrm>
            <a:off x="8869680" y="1690688"/>
            <a:ext cx="248412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Agora </a:t>
            </a:r>
            <a:r>
              <a:rPr lang="pt-BR" dirty="0" err="1"/>
              <a:t>so</a:t>
            </a:r>
            <a:r>
              <a:rPr lang="pt-BR" dirty="0"/>
              <a:t> falta fazer uma animação aqui nas nuvens também.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3567-D622-C345-DCF7-9025EF567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131169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C8C056-27BE-CAFF-76B1-06137A4D2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C024E-CFB6-2490-8222-B79759D65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F21750-E257-11D6-F211-EFB021A2B140}"/>
              </a:ext>
            </a:extLst>
          </p:cNvPr>
          <p:cNvSpPr txBox="1"/>
          <p:nvPr/>
        </p:nvSpPr>
        <p:spPr>
          <a:xfrm>
            <a:off x="8869680" y="1690688"/>
            <a:ext cx="248412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Aqui a animação das nuvens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CF26A2A-9E29-F76C-4D75-748DCC0B3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417996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9DD22A-73FB-4987-049B-2CDB093D8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42CE5-F4D2-6B69-C1D4-920544EE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53509E1-3698-8A85-7ECF-29DE7894C095}"/>
              </a:ext>
            </a:extLst>
          </p:cNvPr>
          <p:cNvSpPr txBox="1"/>
          <p:nvPr/>
        </p:nvSpPr>
        <p:spPr>
          <a:xfrm>
            <a:off x="8869680" y="1690688"/>
            <a:ext cx="248412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Aqui nossa game-board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095AFB9-D637-A226-9334-771026B8E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874562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68BEFC-D6C2-36F7-FC66-36186730A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F96EA6DC-4DB2-3395-B9F1-8C1540F2157C}"/>
              </a:ext>
            </a:extLst>
          </p:cNvPr>
          <p:cNvSpPr txBox="1"/>
          <p:nvPr/>
        </p:nvSpPr>
        <p:spPr>
          <a:xfrm>
            <a:off x="997527" y="1690688"/>
            <a:ext cx="10356273" cy="31393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Animation - Os @keyframes são como o roteiro de uma animação em CSS. Eles permitem criar sequências de animação, especificando como um elemento deve se comportar em </a:t>
            </a:r>
            <a:r>
              <a:rPr lang="pt-BR" dirty="0" err="1">
                <a:latin typeface="Consolas" panose="020B0609020204030204" pitchFamily="49" charset="0"/>
              </a:rPr>
              <a:t>difentes</a:t>
            </a:r>
            <a:r>
              <a:rPr lang="pt-BR" dirty="0">
                <a:latin typeface="Consolas" panose="020B0609020204030204" pitchFamily="49" charset="0"/>
              </a:rPr>
              <a:t> estágios da animação. Para utilizá-los, você define os estágios-chave da animação e descreve as mudanças de estilo que devem ocorrer em cada estágio.</a:t>
            </a:r>
          </a:p>
          <a:p>
            <a:r>
              <a:rPr lang="pt-BR" dirty="0" err="1">
                <a:latin typeface="Consolas" panose="020B0609020204030204" pitchFamily="49" charset="0"/>
              </a:rPr>
              <a:t>const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mario</a:t>
            </a:r>
            <a:r>
              <a:rPr lang="pt-BR" dirty="0">
                <a:latin typeface="Consolas" panose="020B0609020204030204" pitchFamily="49" charset="0"/>
              </a:rPr>
              <a:t> = </a:t>
            </a:r>
            <a:r>
              <a:rPr lang="pt-BR" dirty="0" err="1">
                <a:latin typeface="Consolas" panose="020B0609020204030204" pitchFamily="49" charset="0"/>
              </a:rPr>
              <a:t>document.querySelector</a:t>
            </a:r>
            <a:r>
              <a:rPr lang="pt-BR" dirty="0">
                <a:latin typeface="Consolas" panose="020B0609020204030204" pitchFamily="49" charset="0"/>
              </a:rPr>
              <a:t>('.</a:t>
            </a:r>
            <a:r>
              <a:rPr lang="pt-BR" dirty="0" err="1">
                <a:latin typeface="Consolas" panose="020B0609020204030204" pitchFamily="49" charset="0"/>
              </a:rPr>
              <a:t>mario</a:t>
            </a:r>
            <a:r>
              <a:rPr lang="pt-BR" dirty="0">
                <a:latin typeface="Consolas" panose="020B0609020204030204" pitchFamily="49" charset="0"/>
              </a:rPr>
              <a:t>’) - crio uma </a:t>
            </a:r>
            <a:r>
              <a:rPr lang="pt-BR" dirty="0" err="1">
                <a:latin typeface="Consolas" panose="020B0609020204030204" pitchFamily="49" charset="0"/>
              </a:rPr>
              <a:t>variavel</a:t>
            </a:r>
            <a:r>
              <a:rPr lang="pt-BR" dirty="0">
                <a:latin typeface="Consolas" panose="020B0609020204030204" pitchFamily="49" charset="0"/>
              </a:rPr>
              <a:t> que vai guardar a imagem do </a:t>
            </a:r>
            <a:r>
              <a:rPr lang="pt-BR" dirty="0" err="1">
                <a:latin typeface="Consolas" panose="020B0609020204030204" pitchFamily="49" charset="0"/>
              </a:rPr>
              <a:t>mario</a:t>
            </a:r>
            <a:endParaRPr lang="pt-BR" dirty="0">
              <a:latin typeface="Consolas" panose="020B0609020204030204" pitchFamily="49" charset="0"/>
            </a:endParaRPr>
          </a:p>
          <a:p>
            <a:r>
              <a:rPr lang="pt-BR" dirty="0">
                <a:latin typeface="Consolas" panose="020B0609020204030204" pitchFamily="49" charset="0"/>
              </a:rPr>
              <a:t>crio uma </a:t>
            </a:r>
            <a:r>
              <a:rPr lang="pt-BR" dirty="0" err="1">
                <a:latin typeface="Consolas" panose="020B0609020204030204" pitchFamily="49" charset="0"/>
              </a:rPr>
              <a:t>variavel</a:t>
            </a:r>
            <a:r>
              <a:rPr lang="pt-BR" dirty="0">
                <a:latin typeface="Consolas" panose="020B0609020204030204" pitchFamily="49" charset="0"/>
              </a:rPr>
              <a:t> que vai guardar a imagem do </a:t>
            </a:r>
            <a:r>
              <a:rPr lang="pt-BR" dirty="0" err="1">
                <a:latin typeface="Consolas" panose="020B0609020204030204" pitchFamily="49" charset="0"/>
              </a:rPr>
              <a:t>mario</a:t>
            </a:r>
            <a:endParaRPr lang="pt-BR" dirty="0">
              <a:latin typeface="Consolas" panose="020B0609020204030204" pitchFamily="49" charset="0"/>
            </a:endParaRPr>
          </a:p>
          <a:p>
            <a:endParaRPr lang="pt-BR" dirty="0">
              <a:latin typeface="Consolas" panose="020B0609020204030204" pitchFamily="49" charset="0"/>
            </a:endParaRPr>
          </a:p>
          <a:p>
            <a:endParaRPr lang="pt-BR" b="0" dirty="0">
              <a:effectLst/>
              <a:latin typeface="Consolas" panose="020B0609020204030204" pitchFamily="49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21415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42350-EE47-E575-3077-22EF5B067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8DE51084-CA4B-2374-6BD0-5292997811B0}"/>
              </a:ext>
            </a:extLst>
          </p:cNvPr>
          <p:cNvSpPr txBox="1"/>
          <p:nvPr/>
        </p:nvSpPr>
        <p:spPr>
          <a:xfrm>
            <a:off x="997527" y="1690688"/>
            <a:ext cx="10356273" cy="369331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0" dirty="0">
                <a:effectLst/>
                <a:latin typeface="Consolas" panose="020B0609020204030204" pitchFamily="49" charset="0"/>
              </a:rPr>
              <a:t>Essa função é chamada </a:t>
            </a:r>
            <a:r>
              <a:rPr lang="pt-BR" b="0" dirty="0" err="1">
                <a:effectLst/>
                <a:latin typeface="Consolas" panose="020B0609020204030204" pitchFamily="49" charset="0"/>
              </a:rPr>
              <a:t>arrow-function</a:t>
            </a:r>
            <a:endParaRPr lang="pt-BR" b="0" dirty="0">
              <a:effectLst/>
              <a:latin typeface="Consolas" panose="020B0609020204030204" pitchFamily="49" charset="0"/>
            </a:endParaRPr>
          </a:p>
          <a:p>
            <a:r>
              <a:rPr lang="pt-BR" b="0" i="0" dirty="0">
                <a:effectLst/>
                <a:latin typeface="Google Sans"/>
              </a:rPr>
              <a:t>Em termos simples, uma </a:t>
            </a:r>
            <a:r>
              <a:rPr lang="pt-BR" b="0" i="0" dirty="0" err="1">
                <a:effectLst/>
                <a:latin typeface="Google Sans"/>
              </a:rPr>
              <a:t>arrow</a:t>
            </a:r>
            <a:r>
              <a:rPr lang="pt-BR" b="0" i="0" dirty="0">
                <a:effectLst/>
                <a:latin typeface="Google Sans"/>
              </a:rPr>
              <a:t> </a:t>
            </a:r>
            <a:r>
              <a:rPr lang="pt-BR" b="0" i="0" dirty="0" err="1">
                <a:effectLst/>
                <a:latin typeface="Google Sans"/>
              </a:rPr>
              <a:t>function</a:t>
            </a:r>
            <a:r>
              <a:rPr lang="pt-BR" b="0" i="0" dirty="0">
                <a:effectLst/>
                <a:latin typeface="Google Sans"/>
              </a:rPr>
              <a:t> é uma forma concisa de escrever uma função em </a:t>
            </a:r>
            <a:r>
              <a:rPr lang="pt-BR" b="0" i="0" dirty="0" err="1">
                <a:effectLst/>
                <a:latin typeface="Google Sans"/>
              </a:rPr>
              <a:t>JavaScript</a:t>
            </a:r>
            <a:r>
              <a:rPr lang="pt-BR" b="0" i="0" dirty="0">
                <a:effectLst/>
                <a:latin typeface="Google Sans"/>
              </a:rPr>
              <a:t>. Ela otimiza a escrita do seu código, deixando-o mais limpo, enxuto e aumentando a legibilidade.</a:t>
            </a:r>
            <a:endParaRPr lang="pt-BR" b="0" dirty="0">
              <a:effectLst/>
              <a:latin typeface="Consolas" panose="020B0609020204030204" pitchFamily="49" charset="0"/>
            </a:endParaRPr>
          </a:p>
          <a:p>
            <a:endParaRPr lang="pt-BR" dirty="0">
              <a:latin typeface="Consolas" panose="020B0609020204030204" pitchFamily="49" charset="0"/>
            </a:endParaRPr>
          </a:p>
          <a:p>
            <a:r>
              <a:rPr lang="pt-BR" b="0" dirty="0" err="1">
                <a:effectLst/>
                <a:latin typeface="Consolas" panose="020B0609020204030204" pitchFamily="49" charset="0"/>
              </a:rPr>
              <a:t>const</a:t>
            </a:r>
            <a:r>
              <a:rPr lang="pt-BR" b="0" dirty="0">
                <a:effectLst/>
                <a:latin typeface="Consolas" panose="020B0609020204030204" pitchFamily="49" charset="0"/>
              </a:rPr>
              <a:t> jump = () =&gt; {</a:t>
            </a:r>
          </a:p>
          <a:p>
            <a:r>
              <a:rPr lang="pt-BR" b="0" dirty="0">
                <a:effectLst/>
                <a:latin typeface="Consolas" panose="020B0609020204030204" pitchFamily="49" charset="0"/>
              </a:rPr>
              <a:t>    //aqui ele vai adicionar a classe jump do </a:t>
            </a:r>
            <a:r>
              <a:rPr lang="pt-BR" b="0" dirty="0" err="1">
                <a:effectLst/>
                <a:latin typeface="Consolas" panose="020B0609020204030204" pitchFamily="49" charset="0"/>
              </a:rPr>
              <a:t>css</a:t>
            </a:r>
            <a:r>
              <a:rPr lang="pt-BR" b="0" dirty="0">
                <a:effectLst/>
                <a:latin typeface="Consolas" panose="020B0609020204030204" pitchFamily="49" charset="0"/>
              </a:rPr>
              <a:t> na imagem do </a:t>
            </a:r>
            <a:r>
              <a:rPr lang="pt-BR" b="0" dirty="0" err="1">
                <a:effectLst/>
                <a:latin typeface="Consolas" panose="020B0609020204030204" pitchFamily="49" charset="0"/>
              </a:rPr>
              <a:t>mario</a:t>
            </a:r>
            <a:r>
              <a:rPr lang="pt-BR" b="0" dirty="0">
                <a:effectLst/>
                <a:latin typeface="Consolas" panose="020B0609020204030204" pitchFamily="49" charset="0"/>
              </a:rPr>
              <a:t> fazendo ele pular</a:t>
            </a:r>
          </a:p>
          <a:p>
            <a:r>
              <a:rPr lang="pt-BR" b="0" dirty="0"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effectLst/>
                <a:latin typeface="Consolas" panose="020B0609020204030204" pitchFamily="49" charset="0"/>
              </a:rPr>
              <a:t>mario.classList.add</a:t>
            </a:r>
            <a:r>
              <a:rPr lang="pt-BR" b="0" dirty="0">
                <a:effectLst/>
                <a:latin typeface="Consolas" panose="020B0609020204030204" pitchFamily="49" charset="0"/>
              </a:rPr>
              <a:t>('jump');</a:t>
            </a:r>
          </a:p>
          <a:p>
            <a:r>
              <a:rPr lang="pt-BR" b="0" dirty="0">
                <a:effectLst/>
                <a:latin typeface="Consolas" panose="020B0609020204030204" pitchFamily="49" charset="0"/>
              </a:rPr>
              <a:t>    </a:t>
            </a:r>
            <a:r>
              <a:rPr lang="pt-BR" b="0" dirty="0" err="1">
                <a:effectLst/>
                <a:latin typeface="Consolas" panose="020B0609020204030204" pitchFamily="49" charset="0"/>
              </a:rPr>
              <a:t>setTimeout</a:t>
            </a:r>
            <a:r>
              <a:rPr lang="pt-BR" b="0" dirty="0">
                <a:effectLst/>
                <a:latin typeface="Consolas" panose="020B0609020204030204" pitchFamily="49" charset="0"/>
              </a:rPr>
              <a:t>(() =&gt; {</a:t>
            </a:r>
          </a:p>
          <a:p>
            <a:r>
              <a:rPr lang="pt-BR" b="0" dirty="0">
                <a:effectLst/>
                <a:latin typeface="Consolas" panose="020B0609020204030204" pitchFamily="49" charset="0"/>
              </a:rPr>
              <a:t>        //removo a classe para poder colocar novamente ao clicar qualquer tecla</a:t>
            </a:r>
          </a:p>
          <a:p>
            <a:r>
              <a:rPr lang="pt-BR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pt-BR" b="0" dirty="0" err="1">
                <a:effectLst/>
                <a:latin typeface="Consolas" panose="020B0609020204030204" pitchFamily="49" charset="0"/>
              </a:rPr>
              <a:t>mario.classList.remove</a:t>
            </a:r>
            <a:r>
              <a:rPr lang="pt-BR" b="0" dirty="0">
                <a:effectLst/>
                <a:latin typeface="Consolas" panose="020B0609020204030204" pitchFamily="49" charset="0"/>
              </a:rPr>
              <a:t>('jump');</a:t>
            </a:r>
          </a:p>
          <a:p>
            <a:r>
              <a:rPr lang="pt-BR" b="0" dirty="0">
                <a:effectLst/>
                <a:latin typeface="Consolas" panose="020B0609020204030204" pitchFamily="49" charset="0"/>
              </a:rPr>
              <a:t>    }, 500);</a:t>
            </a:r>
          </a:p>
          <a:p>
            <a:r>
              <a:rPr lang="pt-BR" b="0" dirty="0"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23983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D14940-DFEF-AFA8-E111-709DFB90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36B310FB-B421-0853-9A11-00CB16A49B2A}"/>
              </a:ext>
            </a:extLst>
          </p:cNvPr>
          <p:cNvSpPr txBox="1"/>
          <p:nvPr/>
        </p:nvSpPr>
        <p:spPr>
          <a:xfrm>
            <a:off x="997527" y="1690688"/>
            <a:ext cx="10356273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0" dirty="0" err="1">
                <a:effectLst/>
                <a:latin typeface="Consolas" panose="020B0609020204030204" pitchFamily="49" charset="0"/>
              </a:rPr>
              <a:t>document.addEventListener</a:t>
            </a:r>
            <a:r>
              <a:rPr lang="pt-BR" b="0" dirty="0">
                <a:effectLst/>
                <a:latin typeface="Consolas" panose="020B0609020204030204" pitchFamily="49" charset="0"/>
              </a:rPr>
              <a:t>('</a:t>
            </a:r>
            <a:r>
              <a:rPr lang="pt-BR" b="0" dirty="0" err="1">
                <a:effectLst/>
                <a:latin typeface="Consolas" panose="020B0609020204030204" pitchFamily="49" charset="0"/>
              </a:rPr>
              <a:t>keydown</a:t>
            </a:r>
            <a:r>
              <a:rPr lang="pt-BR" b="0" dirty="0">
                <a:effectLst/>
                <a:latin typeface="Consolas" panose="020B0609020204030204" pitchFamily="49" charset="0"/>
              </a:rPr>
              <a:t>', jump)</a:t>
            </a:r>
          </a:p>
          <a:p>
            <a:endParaRPr lang="pt-BR" dirty="0">
              <a:latin typeface="Consolas" panose="020B0609020204030204" pitchFamily="49" charset="0"/>
            </a:endParaRPr>
          </a:p>
          <a:p>
            <a:r>
              <a:rPr lang="pt-BR" dirty="0">
                <a:latin typeface="Consolas" panose="020B0609020204030204" pitchFamily="49" charset="0"/>
              </a:rPr>
              <a:t>Aqui adicionamos um evento que checa se uma tecla foi pressionada, e se foi chama a função jump</a:t>
            </a:r>
          </a:p>
          <a:p>
            <a:endParaRPr lang="pt-BR" b="0" dirty="0">
              <a:effectLst/>
              <a:latin typeface="Consolas" panose="020B0609020204030204" pitchFamily="49" charset="0"/>
            </a:endParaRPr>
          </a:p>
          <a:p>
            <a:r>
              <a:rPr lang="pt-BR" dirty="0" err="1">
                <a:latin typeface="Consolas" panose="020B0609020204030204" pitchFamily="49" charset="0"/>
              </a:rPr>
              <a:t>setInterval</a:t>
            </a:r>
            <a:r>
              <a:rPr lang="pt-BR" dirty="0">
                <a:latin typeface="Consolas" panose="020B0609020204030204" pitchFamily="49" charset="0"/>
              </a:rPr>
              <a:t>() - </a:t>
            </a:r>
            <a:r>
              <a:rPr lang="pt-BR" b="0" i="0" dirty="0">
                <a:solidFill>
                  <a:srgbClr val="253A44"/>
                </a:solidFill>
                <a:effectLst/>
                <a:latin typeface="Source Serif Pro" panose="020F0502020204030204" pitchFamily="18" charset="0"/>
              </a:rPr>
              <a:t>permite executar uma função repetidamente em um espaço de tempo definido.</a:t>
            </a:r>
            <a:endParaRPr lang="pt-BR" b="0" i="0" dirty="0">
              <a:solidFill>
                <a:srgbClr val="253A4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1" i="0" dirty="0">
                <a:effectLst/>
                <a:latin typeface="Arial" panose="020B0604020202020204" pitchFamily="34" charset="0"/>
              </a:rPr>
              <a:t>Sintaxe</a:t>
            </a:r>
            <a:r>
              <a:rPr lang="pt-BR" b="0" i="0" dirty="0">
                <a:effectLst/>
                <a:latin typeface="Arial" panose="020B0604020202020204" pitchFamily="34" charset="0"/>
              </a:rPr>
              <a:t>: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window.setTimeout</a:t>
            </a:r>
            <a:r>
              <a:rPr lang="pt-BR" b="0" i="0" dirty="0">
                <a:effectLst/>
                <a:latin typeface="Arial" panose="020B0604020202020204" pitchFamily="34" charset="0"/>
              </a:rPr>
              <a:t>('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funcao</a:t>
            </a:r>
            <a:r>
              <a:rPr lang="pt-BR" b="0" i="0" dirty="0">
                <a:effectLst/>
                <a:latin typeface="Arial" panose="020B0604020202020204" pitchFamily="34" charset="0"/>
              </a:rPr>
              <a:t>()',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intervalo_em_milisegundos</a:t>
            </a:r>
            <a:r>
              <a:rPr lang="pt-BR" b="0" i="0" dirty="0">
                <a:effectLst/>
                <a:latin typeface="Arial" panose="020B0604020202020204" pitchFamily="34" charset="0"/>
              </a:rPr>
              <a:t>) vai repetir uma função a cada espaço definido em milissegundos.</a:t>
            </a:r>
            <a:endParaRPr lang="pt-BR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0198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23D26B-8CF7-7E1C-E5A0-2CCAD591C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380D68E4-C55C-2F3C-8C1A-DACDFB0BAD43}"/>
              </a:ext>
            </a:extLst>
          </p:cNvPr>
          <p:cNvSpPr txBox="1"/>
          <p:nvPr/>
        </p:nvSpPr>
        <p:spPr>
          <a:xfrm>
            <a:off x="997527" y="1690688"/>
            <a:ext cx="10356273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0" dirty="0" err="1">
                <a:effectLst/>
                <a:latin typeface="Consolas" panose="020B0609020204030204" pitchFamily="49" charset="0"/>
              </a:rPr>
              <a:t>document.addEventListener</a:t>
            </a:r>
            <a:r>
              <a:rPr lang="pt-BR" b="0" dirty="0">
                <a:effectLst/>
                <a:latin typeface="Consolas" panose="020B0609020204030204" pitchFamily="49" charset="0"/>
              </a:rPr>
              <a:t>('</a:t>
            </a:r>
            <a:r>
              <a:rPr lang="pt-BR" b="0" dirty="0" err="1">
                <a:effectLst/>
                <a:latin typeface="Consolas" panose="020B0609020204030204" pitchFamily="49" charset="0"/>
              </a:rPr>
              <a:t>keydown</a:t>
            </a:r>
            <a:r>
              <a:rPr lang="pt-BR" b="0" dirty="0">
                <a:effectLst/>
                <a:latin typeface="Consolas" panose="020B0609020204030204" pitchFamily="49" charset="0"/>
              </a:rPr>
              <a:t>', jump)</a:t>
            </a:r>
          </a:p>
          <a:p>
            <a:endParaRPr lang="pt-BR" dirty="0">
              <a:latin typeface="Consolas" panose="020B0609020204030204" pitchFamily="49" charset="0"/>
            </a:endParaRPr>
          </a:p>
          <a:p>
            <a:r>
              <a:rPr lang="pt-BR" dirty="0">
                <a:latin typeface="Consolas" panose="020B0609020204030204" pitchFamily="49" charset="0"/>
              </a:rPr>
              <a:t>Aqui adicionamos um evento que checa se uma tecla foi pressionada, e se foi chama a função jump</a:t>
            </a:r>
          </a:p>
          <a:p>
            <a:endParaRPr lang="pt-BR" b="0" dirty="0">
              <a:effectLst/>
              <a:latin typeface="Consolas" panose="020B0609020204030204" pitchFamily="49" charset="0"/>
            </a:endParaRPr>
          </a:p>
          <a:p>
            <a:r>
              <a:rPr lang="pt-BR" dirty="0" err="1">
                <a:latin typeface="Consolas" panose="020B0609020204030204" pitchFamily="49" charset="0"/>
              </a:rPr>
              <a:t>setInterval</a:t>
            </a:r>
            <a:r>
              <a:rPr lang="pt-BR" dirty="0">
                <a:latin typeface="Consolas" panose="020B0609020204030204" pitchFamily="49" charset="0"/>
              </a:rPr>
              <a:t>() - </a:t>
            </a:r>
            <a:r>
              <a:rPr lang="pt-BR" b="0" i="0" dirty="0" err="1">
                <a:solidFill>
                  <a:srgbClr val="253A44"/>
                </a:solidFill>
                <a:effectLst/>
                <a:latin typeface="Source Serif Pro" panose="020F0502020204030204" pitchFamily="18" charset="0"/>
              </a:rPr>
              <a:t>permte</a:t>
            </a:r>
            <a:r>
              <a:rPr lang="pt-BR" b="0" i="0" dirty="0">
                <a:solidFill>
                  <a:srgbClr val="253A44"/>
                </a:solidFill>
                <a:effectLst/>
                <a:latin typeface="Source Serif Pro" panose="020F0502020204030204" pitchFamily="18" charset="0"/>
              </a:rPr>
              <a:t> executar uma função repetidamente em um espaço de tempo definido.</a:t>
            </a:r>
            <a:endParaRPr lang="pt-BR" b="0" i="0" dirty="0">
              <a:solidFill>
                <a:srgbClr val="253A4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1" i="0" dirty="0">
                <a:effectLst/>
                <a:latin typeface="Arial" panose="020B0604020202020204" pitchFamily="34" charset="0"/>
              </a:rPr>
              <a:t>Sintaxe</a:t>
            </a:r>
            <a:r>
              <a:rPr lang="pt-BR" b="0" i="0" dirty="0">
                <a:effectLst/>
                <a:latin typeface="Arial" panose="020B0604020202020204" pitchFamily="34" charset="0"/>
              </a:rPr>
              <a:t>: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window.setTimeout</a:t>
            </a:r>
            <a:r>
              <a:rPr lang="pt-BR" b="0" i="0" dirty="0">
                <a:effectLst/>
                <a:latin typeface="Arial" panose="020B0604020202020204" pitchFamily="34" charset="0"/>
              </a:rPr>
              <a:t>('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funcao</a:t>
            </a:r>
            <a:r>
              <a:rPr lang="pt-BR" b="0" i="0" dirty="0">
                <a:effectLst/>
                <a:latin typeface="Arial" panose="020B0604020202020204" pitchFamily="34" charset="0"/>
              </a:rPr>
              <a:t>()',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intervalo_em_milisegundos</a:t>
            </a:r>
            <a:r>
              <a:rPr lang="pt-BR" b="0" i="0" dirty="0">
                <a:effectLst/>
                <a:latin typeface="Arial" panose="020B0604020202020204" pitchFamily="34" charset="0"/>
              </a:rPr>
              <a:t>) vai repetir uma função a cada espaço definido em milissegundos.</a:t>
            </a:r>
            <a:endParaRPr lang="pt-BR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100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091ED-2711-A8C6-8D85-A2B1E85D6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50F6462D-6B1F-FA6A-878C-A668ABD2A2C7}"/>
              </a:ext>
            </a:extLst>
          </p:cNvPr>
          <p:cNvSpPr txBox="1"/>
          <p:nvPr/>
        </p:nvSpPr>
        <p:spPr>
          <a:xfrm>
            <a:off x="2746663" y="2551837"/>
            <a:ext cx="6698673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Desafio:</a:t>
            </a:r>
          </a:p>
          <a:p>
            <a:endParaRPr lang="pt-BR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pt-BR" dirty="0">
                <a:latin typeface="Consolas" panose="020B0609020204030204" pitchFamily="49" charset="0"/>
              </a:rPr>
              <a:t>Ajuste o jogo para que quando o jogo acabar, as nuvens também parem de se mover e </a:t>
            </a:r>
            <a:r>
              <a:rPr lang="pt-BR" dirty="0" err="1">
                <a:latin typeface="Consolas" panose="020B0609020204030204" pitchFamily="49" charset="0"/>
              </a:rPr>
              <a:t>permanecam</a:t>
            </a:r>
            <a:r>
              <a:rPr lang="pt-BR" dirty="0">
                <a:latin typeface="Consolas" panose="020B0609020204030204" pitchFamily="49" charset="0"/>
              </a:rPr>
              <a:t> na posição em que estavam.</a:t>
            </a:r>
          </a:p>
          <a:p>
            <a:endParaRPr lang="pt-BR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0233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F9AC50-9985-0D3D-8ECD-BBA6FE39E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6F0EC6C-C9F9-4079-BAAF-4251EA2ACF1B}"/>
              </a:ext>
            </a:extLst>
          </p:cNvPr>
          <p:cNvSpPr/>
          <p:nvPr/>
        </p:nvSpPr>
        <p:spPr>
          <a:xfrm>
            <a:off x="4322618" y="2708563"/>
            <a:ext cx="3546763" cy="14408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Prof</a:t>
            </a:r>
            <a:r>
              <a:rPr lang="pt-BR" dirty="0"/>
              <a:t> Fabio Claret</a:t>
            </a:r>
          </a:p>
        </p:txBody>
      </p:sp>
    </p:spTree>
    <p:extLst>
      <p:ext uri="{BB962C8B-B14F-4D97-AF65-F5344CB8AC3E}">
        <p14:creationId xmlns:p14="http://schemas.microsoft.com/office/powerpoint/2010/main" val="4034464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BE533C-0754-28BE-9346-7A9F872F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C9391-032A-1BCB-08C1-7E79F226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2C7E14E-E326-0454-EE1F-B9F5705B36BF}"/>
              </a:ext>
            </a:extLst>
          </p:cNvPr>
          <p:cNvSpPr txBox="1"/>
          <p:nvPr/>
        </p:nvSpPr>
        <p:spPr>
          <a:xfrm>
            <a:off x="8869680" y="1690688"/>
            <a:ext cx="2484120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Vamos no index e acrescentamos o tubo, e colocamos uma classe para ela pra poder trabalhar com ele.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A7A8EBE-9FC5-5C24-D797-436127FD6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001233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3A575D-D67D-DF5E-E917-B6FFCD511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29E22-4AD4-8FC4-6A84-B61E458FC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0D24010-77E0-0565-1E29-9F6454232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A3C77DB-8D37-A97E-796A-010EFCB988E4}"/>
              </a:ext>
            </a:extLst>
          </p:cNvPr>
          <p:cNvSpPr txBox="1"/>
          <p:nvPr/>
        </p:nvSpPr>
        <p:spPr>
          <a:xfrm>
            <a:off x="8869680" y="365125"/>
            <a:ext cx="2484120" cy="507831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Primeiro de tudo vamos colocar o tubo em baixo, e como vamos trabalhar com varias imagens, vamos colocar um position Absolute para que nenhuma interfira no comportamento uma da outra. </a:t>
            </a:r>
            <a:endParaRPr lang="pt-BR" b="1" dirty="0"/>
          </a:p>
          <a:p>
            <a:r>
              <a:rPr lang="pt-BR" dirty="0"/>
              <a:t>Como vou usar um </a:t>
            </a:r>
            <a:r>
              <a:rPr lang="pt-BR" dirty="0" err="1"/>
              <a:t>absoulute</a:t>
            </a:r>
            <a:r>
              <a:rPr lang="pt-BR" dirty="0"/>
              <a:t> nas imagens, eu quero que elas respeitem a delimitação do quadro então colocamos um position-</a:t>
            </a:r>
            <a:r>
              <a:rPr lang="pt-BR" dirty="0" err="1"/>
              <a:t>relative</a:t>
            </a:r>
            <a:r>
              <a:rPr lang="pt-BR" dirty="0"/>
              <a:t> no quadro</a:t>
            </a:r>
          </a:p>
        </p:txBody>
      </p:sp>
    </p:spTree>
    <p:extLst>
      <p:ext uri="{BB962C8B-B14F-4D97-AF65-F5344CB8AC3E}">
        <p14:creationId xmlns:p14="http://schemas.microsoft.com/office/powerpoint/2010/main" val="1257123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FA3D85-E906-B9CE-ED73-4AD17344E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76ED9-C832-BF7C-4DF9-319B67AEE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4CC1941-4497-827F-432F-034F4F2A1A1D}"/>
              </a:ext>
            </a:extLst>
          </p:cNvPr>
          <p:cNvSpPr txBox="1"/>
          <p:nvPr/>
        </p:nvSpPr>
        <p:spPr>
          <a:xfrm>
            <a:off x="8869680" y="1690688"/>
            <a:ext cx="248412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Ajustamos para ficar em baixo e o </a:t>
            </a:r>
            <a:r>
              <a:rPr lang="pt-BR" dirty="0" err="1"/>
              <a:t>tamahho</a:t>
            </a:r>
            <a:r>
              <a:rPr lang="pt-BR" dirty="0"/>
              <a:t> dele.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A4AB57D-C645-B108-363A-15814B044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0141522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3123</TotalTime>
  <Words>2424</Words>
  <Application>Microsoft Office PowerPoint</Application>
  <PresentationFormat>Widescreen</PresentationFormat>
  <Paragraphs>139</Paragraphs>
  <Slides>65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65</vt:i4>
      </vt:variant>
    </vt:vector>
  </HeadingPairs>
  <TitlesOfParts>
    <vt:vector size="72" baseType="lpstr">
      <vt:lpstr>Aptos</vt:lpstr>
      <vt:lpstr>Aptos Display</vt:lpstr>
      <vt:lpstr>Arial</vt:lpstr>
      <vt:lpstr>Consolas</vt:lpstr>
      <vt:lpstr>Google Sans</vt:lpstr>
      <vt:lpstr>Source Serif Pro</vt:lpstr>
      <vt:lpstr>Tema do Office</vt:lpstr>
      <vt:lpstr>Jogo do mario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.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Fabio Claret Trigo de Oliveira</dc:creator>
  <cp:lastModifiedBy>Fabio Claret Trigo de Oliveira</cp:lastModifiedBy>
  <cp:revision>5</cp:revision>
  <dcterms:created xsi:type="dcterms:W3CDTF">2024-10-22T12:28:44Z</dcterms:created>
  <dcterms:modified xsi:type="dcterms:W3CDTF">2024-10-29T12:15:09Z</dcterms:modified>
</cp:coreProperties>
</file>